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6fed4519eb42d7" /><Relationship Type="http://schemas.openxmlformats.org/officeDocument/2006/relationships/extended-properties" Target="/docProps/app.xml" Id="R81cc1f3f22684384" /><Relationship Type="http://schemas.openxmlformats.org/officeDocument/2006/relationships/officeDocument" Target="/ppt/presentation.xml" Id="Rade5cbc7323847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bda837333c445c"/>
  </p:sldMasterIdLst>
  <p:notesMasterIdLst>
    <p:notesMasterId xmlns:r="http://schemas.openxmlformats.org/officeDocument/2006/relationships" r:id="Rc272fdf40bd94111"/>
  </p:notesMasterIdLst>
  <p:sldIdLst>
    <p:sldId xmlns:r="http://schemas.openxmlformats.org/officeDocument/2006/relationships" id="256" r:id="Ra6d4d0c570bb4f70"/>
    <p:sldId xmlns:r="http://schemas.openxmlformats.org/officeDocument/2006/relationships" id="257" r:id="R7c9282d8dd424861"/>
    <p:sldId xmlns:r="http://schemas.openxmlformats.org/officeDocument/2006/relationships" id="258" r:id="R48d77281b8354efe"/>
    <p:sldId xmlns:r="http://schemas.openxmlformats.org/officeDocument/2006/relationships" id="259" r:id="R6ad8e1ff91a8405c"/>
    <p:sldId xmlns:r="http://schemas.openxmlformats.org/officeDocument/2006/relationships" id="260" r:id="R71f776348e4d45b8"/>
    <p:sldId xmlns:r="http://schemas.openxmlformats.org/officeDocument/2006/relationships" id="261" r:id="Ra753926f5e604088"/>
    <p:sldId xmlns:r="http://schemas.openxmlformats.org/officeDocument/2006/relationships" id="262" r:id="R75f26884fb704747"/>
    <p:sldId xmlns:r="http://schemas.openxmlformats.org/officeDocument/2006/relationships" id="263" r:id="Rfa26c4c774234476"/>
    <p:sldId xmlns:r="http://schemas.openxmlformats.org/officeDocument/2006/relationships" id="264" r:id="R9a804ebc6a754829"/>
    <p:sldId xmlns:r="http://schemas.openxmlformats.org/officeDocument/2006/relationships" id="265" r:id="Rf10cbc7b10a54a8a"/>
    <p:sldId xmlns:r="http://schemas.openxmlformats.org/officeDocument/2006/relationships" id="266" r:id="R28d49a3634024d68"/>
    <p:sldId xmlns:r="http://schemas.openxmlformats.org/officeDocument/2006/relationships" id="267" r:id="Rbd1d8d6086fb409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a5dceca9de487c" /><Relationship Type="http://schemas.openxmlformats.org/officeDocument/2006/relationships/slideMaster" Target="/ppt/slideMasters/slideMaster1.xml" Id="R5dbda837333c445c" /><Relationship Type="http://schemas.openxmlformats.org/officeDocument/2006/relationships/notesMaster" Target="/ppt/notesMasters/notesMaster1.xml" Id="Rc272fdf40bd94111" /><Relationship Type="http://schemas.openxmlformats.org/officeDocument/2006/relationships/presProps" Target="/ppt/presProps.xml" Id="R82b560a479b04726" /><Relationship Type="http://schemas.openxmlformats.org/officeDocument/2006/relationships/tableStyles" Target="/ppt/tableStyles.xml" Id="R97ab67d7ead846fc" /><Relationship Type="http://schemas.openxmlformats.org/officeDocument/2006/relationships/slide" Target="/ppt/slides/slide1.xml" Id="Ra6d4d0c570bb4f70" /><Relationship Type="http://schemas.openxmlformats.org/officeDocument/2006/relationships/slide" Target="/ppt/slides/slide2.xml" Id="R7c9282d8dd424861" /><Relationship Type="http://schemas.openxmlformats.org/officeDocument/2006/relationships/slide" Target="/ppt/slides/slide3.xml" Id="R48d77281b8354efe" /><Relationship Type="http://schemas.openxmlformats.org/officeDocument/2006/relationships/slide" Target="/ppt/slides/slide4.xml" Id="R6ad8e1ff91a8405c" /><Relationship Type="http://schemas.openxmlformats.org/officeDocument/2006/relationships/slide" Target="/ppt/slides/slide5.xml" Id="R71f776348e4d45b8" /><Relationship Type="http://schemas.openxmlformats.org/officeDocument/2006/relationships/slide" Target="/ppt/slides/slide6.xml" Id="Ra753926f5e604088" /><Relationship Type="http://schemas.openxmlformats.org/officeDocument/2006/relationships/slide" Target="/ppt/slides/slide7.xml" Id="R75f26884fb704747" /><Relationship Type="http://schemas.openxmlformats.org/officeDocument/2006/relationships/slide" Target="/ppt/slides/slide8.xml" Id="Rfa26c4c774234476" /><Relationship Type="http://schemas.openxmlformats.org/officeDocument/2006/relationships/slide" Target="/ppt/slides/slide9.xml" Id="R9a804ebc6a754829" /><Relationship Type="http://schemas.openxmlformats.org/officeDocument/2006/relationships/slide" Target="/ppt/slides/slide10.xml" Id="Rf10cbc7b10a54a8a" /><Relationship Type="http://schemas.openxmlformats.org/officeDocument/2006/relationships/slide" Target="/ppt/slides/slide11.xml" Id="R28d49a3634024d68" /><Relationship Type="http://schemas.openxmlformats.org/officeDocument/2006/relationships/slide" Target="/ppt/slides/slide12.xml" Id="Rbd1d8d6086fb409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887027a14043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c4ecbdd8d94c3e" /><Relationship Type="http://schemas.openxmlformats.org/officeDocument/2006/relationships/notesMaster" Target="/ppt/notesMasters/notesMaster1.xml" Id="Rf42d0573d41a49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b0de4c900c45ad" /><Relationship Type="http://schemas.openxmlformats.org/officeDocument/2006/relationships/notesMaster" Target="/ppt/notesMasters/notesMaster1.xml" Id="Rc05dda7a03e041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e987e7e2d743c1" /><Relationship Type="http://schemas.openxmlformats.org/officeDocument/2006/relationships/notesMaster" Target="/ppt/notesMasters/notesMaster1.xml" Id="R50cb7461893e48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450a0aca424459" /><Relationship Type="http://schemas.openxmlformats.org/officeDocument/2006/relationships/notesMaster" Target="/ppt/notesMasters/notesMaster1.xml" Id="R15fac5b19a3748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c3e4058121422d" /><Relationship Type="http://schemas.openxmlformats.org/officeDocument/2006/relationships/notesMaster" Target="/ppt/notesMasters/notesMaster1.xml" Id="R522cb1e1c28a40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98aa63e44a4093" /><Relationship Type="http://schemas.openxmlformats.org/officeDocument/2006/relationships/notesMaster" Target="/ppt/notesMasters/notesMaster1.xml" Id="R2cbf9d316ab949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2a7f84939840c9" /><Relationship Type="http://schemas.openxmlformats.org/officeDocument/2006/relationships/notesMaster" Target="/ppt/notesMasters/notesMaster1.xml" Id="Rc712fae2fb874f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53aa897fba4a4a" /><Relationship Type="http://schemas.openxmlformats.org/officeDocument/2006/relationships/notesMaster" Target="/ppt/notesMasters/notesMaster1.xml" Id="Rb0a27eb50731430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cb6dfe97524f37" /><Relationship Type="http://schemas.openxmlformats.org/officeDocument/2006/relationships/notesMaster" Target="/ppt/notesMasters/notesMaster1.xml" Id="R27c1ec07363c46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e14db954094729" /><Relationship Type="http://schemas.openxmlformats.org/officeDocument/2006/relationships/notesMaster" Target="/ppt/notesMasters/notesMaster1.xml" Id="R973da74f6ab849e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e3f1bab7e94eb9" /><Relationship Type="http://schemas.openxmlformats.org/officeDocument/2006/relationships/notesMaster" Target="/ppt/notesMasters/notesMaster1.xml" Id="R0197ab139c13412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cfa3b71e51d4afa" /><Relationship Type="http://schemas.openxmlformats.org/officeDocument/2006/relationships/notesMaster" Target="/ppt/notesMasters/notesMaster1.xml" Id="R88a4bd41a4cb4f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Rubik"/>
                <a:ea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e5000ca413466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ac2ce309fd444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706f4da8224eb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87a5d4dd87466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497c14a3e74bd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a9de9ce74943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1CAED48-CA83-41AF-9DA6-F52A3B8E8D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BEC7FB0-595A-4CCD-8D70-03552069B09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9F39640-1AEA-42D5-92F4-C76C9CC677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8F59C3-DBB9-4C10-9BCE-924ABB5E3E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540ED4A-DFFD-407D-8F1C-ADBDDC1364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0DBEB32-B2CB-43D2-B632-77B8022700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00C1B7-6930-47EF-83D2-72124D81A25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380F3FE-142B-4077-BE44-AC2C0EA13AE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4C2A62-FA42-470F-B2CA-02E43D2963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77BFC0-2B7A-4339-A562-B9CA8B9B37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20990ea47e4adf" /><Relationship Type="http://schemas.openxmlformats.org/officeDocument/2006/relationships/slideLayout" Target="/ppt/slideLayouts/slideLayout1.xml" Id="R4069a5fa488542b6" /><Relationship Type="http://schemas.openxmlformats.org/officeDocument/2006/relationships/slideLayout" Target="/ppt/slideLayouts/slideLayout2.xml" Id="R535b6c3cd2c9424f" /><Relationship Type="http://schemas.openxmlformats.org/officeDocument/2006/relationships/slideLayout" Target="/ppt/slideLayouts/slideLayout3.xml" Id="R99c146f46be14770" /><Relationship Type="http://schemas.openxmlformats.org/officeDocument/2006/relationships/slideLayout" Target="/ppt/slideLayouts/slideLayout4.xml" Id="Rcf63dcb7b97a4044" /><Relationship Type="http://schemas.openxmlformats.org/officeDocument/2006/relationships/slideLayout" Target="/ppt/slideLayouts/slideLayout5.xml" Id="R54ae86c6914144c1" /><Relationship Type="http://schemas.openxmlformats.org/officeDocument/2006/relationships/slideLayout" Target="/ppt/slideLayouts/slideLayout6.xml" Id="Ra6c344e186c14e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69a5fa488542b6"/>
    <p:sldLayoutId xmlns:r="http://schemas.openxmlformats.org/officeDocument/2006/relationships" id="2147483650" r:id="R535b6c3cd2c9424f"/>
    <p:sldLayoutId xmlns:r="http://schemas.openxmlformats.org/officeDocument/2006/relationships" id="2147483651" r:id="R99c146f46be14770"/>
    <p:sldLayoutId xmlns:r="http://schemas.openxmlformats.org/officeDocument/2006/relationships" id="2147483652" r:id="Rcf63dcb7b97a4044"/>
    <p:sldLayoutId xmlns:r="http://schemas.openxmlformats.org/officeDocument/2006/relationships" id="2147483653" r:id="R54ae86c6914144c1"/>
    <p:sldLayoutId xmlns:r="http://schemas.openxmlformats.org/officeDocument/2006/relationships" id="2147483654" r:id="Ra6c344e186c14e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aa950eda05469e" /><Relationship Type="http://schemas.openxmlformats.org/officeDocument/2006/relationships/image" Target="../media/bold-hero.png" Id="R9b972df219bc4254" /><Relationship Type="http://schemas.openxmlformats.org/officeDocument/2006/relationships/notesSlide" Target="/ppt/notesSlides/notesSlide1.xml" Id="R0038af9367f34f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e40a95f3524800" /><Relationship Type="http://schemas.openxmlformats.org/officeDocument/2006/relationships/notesSlide" Target="/ppt/notesSlides/notesSlide2.xml" Id="Rd56b230ad91f499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88d1669a64982" /><Relationship Type="http://schemas.openxmlformats.org/officeDocument/2006/relationships/notesSlide" Target="/ppt/notesSlides/notesSlide3.xml" Id="R38e7d7fc87b842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4ac0815d654065" /><Relationship Type="http://schemas.openxmlformats.org/officeDocument/2006/relationships/notesSlide" Target="/ppt/notesSlides/notesSlide4.xml" Id="R857dd16e3f5b4d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9f17ffbca04498" /><Relationship Type="http://schemas.openxmlformats.org/officeDocument/2006/relationships/image" Target="../media/bold-cafe.png" Id="Rdfec613c67f34e56" /><Relationship Type="http://schemas.openxmlformats.org/officeDocument/2006/relationships/notesSlide" Target="/ppt/notesSlides/notesSlide5.xml" Id="Ree9ddfec907945b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107e79c3b24d48" /><Relationship Type="http://schemas.openxmlformats.org/officeDocument/2006/relationships/image" Target="../media/bold-print.png" Id="R902e7d47feac4969" /><Relationship Type="http://schemas.openxmlformats.org/officeDocument/2006/relationships/notesSlide" Target="/ppt/notesSlides/notesSlide6.xml" Id="R177b6efd1b9f40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3777d5aabf4f99" /><Relationship Type="http://schemas.openxmlformats.org/officeDocument/2006/relationships/notesSlide" Target="/ppt/notesSlides/notesSlide7.xml" Id="R4d6ded37ef4b4c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fb17084c814191" /><Relationship Type="http://schemas.openxmlformats.org/officeDocument/2006/relationships/notesSlide" Target="/ppt/notesSlides/notesSlide8.xml" Id="R477b3e4b54944e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69cc68d2124a6f" /><Relationship Type="http://schemas.openxmlformats.org/officeDocument/2006/relationships/notesSlide" Target="/ppt/notesSlides/notesSlide9.xml" Id="R7957994b45184b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5b400f5dce4b05" /><Relationship Type="http://schemas.openxmlformats.org/officeDocument/2006/relationships/notesSlide" Target="/ppt/notesSlides/notesSlide10.xml" Id="R6af282ec392b4f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7f113441264c30" /><Relationship Type="http://schemas.openxmlformats.org/officeDocument/2006/relationships/notesSlide" Target="/ppt/notesSlides/notesSlide11.xml" Id="R3a779c71e1774d6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2305546549489d" /><Relationship Type="http://schemas.openxmlformats.org/officeDocument/2006/relationships/notesSlide" Target="/ppt/notesSlides/notesSlide12.xml" Id="Rfaed5fcc8daa4f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 descr="Original AI concept study: hero">
            <a:extLst xmlns:a="http://schemas.openxmlformats.org/drawingml/2006/main">
              <a:ext uri="{FF2B5EF4-FFF2-40B4-BE49-F238E27FC236}">
                <a16:creationId xmlns:a16="http://schemas.microsoft.com/office/drawing/2014/main" id="{E5B62A08-0187-40B3-BFC2-9C6DCDDBCC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972df219bc4254"/>
          <a:srcRect xmlns:a="http://schemas.openxmlformats.org/drawingml/2006/main" l="23619" r="23619" t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62625" y="0"/>
            <a:ext cx="642937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D22C7DED-F9A0-41AC-ADE7-B7C23661E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190625"/>
            <a:ext cx="6667500" cy="3857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15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115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15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Studio</a:t>
            </a:r>
          </a:p>
        </p:txBody>
      </p:sp>
      <p:sp>
        <p:nvSpPr>
          <p:cNvPr id="3" name="slot.cover.subtitle">
            <a:extLst xmlns:a="http://schemas.openxmlformats.org/drawingml/2006/main">
              <a:ext uri="{FF2B5EF4-FFF2-40B4-BE49-F238E27FC236}">
                <a16:creationId xmlns:a16="http://schemas.microsoft.com/office/drawing/2014/main" id="{C828F8E6-7A5F-4A52-99D2-8F34A480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362575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1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</a:t>
            </a:r>
          </a:p>
        </p:txBody>
      </p:sp>
      <p:sp>
        <p:nvSpPr>
          <p:cNvPr id="4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CB9592BF-D6E1-409E-8DDC-C8F5B48B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57875"/>
            <a:ext cx="485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4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4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Prepared for a neighborhood café</a:t>
            </a:r>
          </a:p>
        </p:txBody>
      </p:sp>
      <p:sp>
        <p:nvSpPr>
          <p:cNvPr id="5" name="slot.cover.edition">
            <a:extLst xmlns:a="http://schemas.openxmlformats.org/drawingml/2006/main">
              <a:ext uri="{FF2B5EF4-FFF2-40B4-BE49-F238E27FC236}">
                <a16:creationId xmlns:a16="http://schemas.microsoft.com/office/drawing/2014/main" id="{32ED9154-9098-4C7C-AFBD-1D7EB700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619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1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6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55CEA221-D1CB-4B88-92E4-798C959B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86525"/>
            <a:ext cx="1076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75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7" name="slot.cover.number">
            <a:extLst xmlns:a="http://schemas.openxmlformats.org/drawingml/2006/main">
              <a:ext uri="{FF2B5EF4-FFF2-40B4-BE49-F238E27FC236}">
                <a16:creationId xmlns:a16="http://schemas.microsoft.com/office/drawing/2014/main" id="{3706BED0-2399-4033-8AFE-526AEA93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66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01 / 12</a:t>
            </a:r>
          </a:p>
        </p:txBody>
      </p:sp>
    </p:spTree>
    <p:extLst>
      <p:ext uri="{BB962C8B-B14F-4D97-AF65-F5344CB8AC3E}">
        <p14:creationId xmlns:p14="http://schemas.microsoft.com/office/powerpoint/2010/main" val="12922598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91A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ontext.brand">
            <a:extLst xmlns:a="http://schemas.openxmlformats.org/drawingml/2006/main">
              <a:ext uri="{FF2B5EF4-FFF2-40B4-BE49-F238E27FC236}">
                <a16:creationId xmlns:a16="http://schemas.microsoft.com/office/drawing/2014/main" id="{84F22C11-1A71-4F37-9712-58CC63B21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context.edition">
            <a:extLst xmlns:a="http://schemas.openxmlformats.org/drawingml/2006/main">
              <a:ext uri="{FF2B5EF4-FFF2-40B4-BE49-F238E27FC236}">
                <a16:creationId xmlns:a16="http://schemas.microsoft.com/office/drawing/2014/main" id="{81726241-1627-40A2-B2AE-BD3332ED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context.title">
            <a:extLst xmlns:a="http://schemas.openxmlformats.org/drawingml/2006/main">
              <a:ext uri="{FF2B5EF4-FFF2-40B4-BE49-F238E27FC236}">
                <a16:creationId xmlns:a16="http://schemas.microsoft.com/office/drawing/2014/main" id="{EEEC9B30-6D95-49AF-9F55-32978181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85875"/>
            <a:ext cx="11049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69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A local café,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69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69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a clear identity</a:t>
            </a:r>
          </a:p>
        </p:txBody>
      </p:sp>
      <p:sp>
        <p:nvSpPr>
          <p:cNvPr id="4" name="slot.context.body">
            <a:extLst xmlns:a="http://schemas.openxmlformats.org/drawingml/2006/main">
              <a:ext uri="{FF2B5EF4-FFF2-40B4-BE49-F238E27FC236}">
                <a16:creationId xmlns:a16="http://schemas.microsoft.com/office/drawing/2014/main" id="{3AF992E9-8A0B-42B5-958C-1346C6AC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019550"/>
            <a:ext cx="661987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21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The café should feel familiar on the street and easy to recognize on a cup. This proposal connects the physical space with the small things people take away.</a:t>
            </a:r>
          </a:p>
        </p:txBody>
      </p:sp>
      <p:sp>
        <p:nvSpPr>
          <p:cNvPr id="5" name="slot.context.detail">
            <a:extLst xmlns:a="http://schemas.openxmlformats.org/drawingml/2006/main">
              <a:ext uri="{FF2B5EF4-FFF2-40B4-BE49-F238E27FC236}">
                <a16:creationId xmlns:a16="http://schemas.microsoft.com/office/drawing/2014/main" id="{66690503-89B7-43B0-AAB9-379A3A10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48175"/>
            <a:ext cx="3429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defPPr>
            <a:lvl1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1pPr>
            <a:lvl2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2pPr>
            <a:lvl3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3pPr>
            <a:lvl4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4pPr>
            <a:lvl5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5pPr>
            <a:lvl6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6pPr>
            <a:lvl7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7pPr>
            <a:lvl8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8pPr>
            <a:lvl9pPr algn="l"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75" b="0">
                <a:solidFill>
                  <a:srgbClr val="BCC9AC"/>
                </a:solidFill>
                <a:latin typeface="Rubik"/>
                <a:ea typeface="Rubik"/>
                <a:cs typeface="Rubik"/>
              </a:defRPr>
            </a:pPr>
            <a:r>
              <a:rPr sz="1275" b="0">
                <a:solidFill>
                  <a:srgbClr val="BCC9AC"/>
                </a:solidFill>
                <a:latin typeface="Rubik"/>
                <a:ea typeface="Rubik"/>
                <a:cs typeface="Rubik"/>
              </a:rPr>
              <a:t xml:space="preserve">Working assumption: an independent café preparing its first identity. The brief needs confirmation.</a:t>
            </a:r>
          </a:p>
        </p:txBody>
      </p:sp>
      <p:sp>
        <p:nvSpPr>
          <p:cNvPr id="6" name="slot.context.note">
            <a:extLst xmlns:a="http://schemas.openxmlformats.org/drawingml/2006/main">
              <a:ext uri="{FF2B5EF4-FFF2-40B4-BE49-F238E27FC236}">
                <a16:creationId xmlns:a16="http://schemas.microsoft.com/office/drawing/2014/main" id="{820A3249-7003-40B8-85C8-F8F79F15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7" name="slot.context.number">
            <a:extLst xmlns:a="http://schemas.openxmlformats.org/drawingml/2006/main">
              <a:ext uri="{FF2B5EF4-FFF2-40B4-BE49-F238E27FC236}">
                <a16:creationId xmlns:a16="http://schemas.microsoft.com/office/drawing/2014/main" id="{8990C4A2-9036-4F0A-A4C3-17E692F0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02 / 12</a:t>
            </a:r>
          </a:p>
        </p:txBody>
      </p:sp>
    </p:spTree>
    <p:extLst>
      <p:ext uri="{BB962C8B-B14F-4D97-AF65-F5344CB8AC3E}">
        <p14:creationId xmlns:p14="http://schemas.microsoft.com/office/powerpoint/2010/main" val="13082175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ot.objectives.brand">
            <a:extLst xmlns:a="http://schemas.openxmlformats.org/drawingml/2006/main">
              <a:ext uri="{FF2B5EF4-FFF2-40B4-BE49-F238E27FC236}">
                <a16:creationId xmlns:a16="http://schemas.microsoft.com/office/drawing/2014/main" id="{3515A124-E130-4525-935F-0A107208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objectives.edition">
            <a:extLst xmlns:a="http://schemas.openxmlformats.org/drawingml/2006/main">
              <a:ext uri="{FF2B5EF4-FFF2-40B4-BE49-F238E27FC236}">
                <a16:creationId xmlns:a16="http://schemas.microsoft.com/office/drawing/2014/main" id="{155E5010-7BEF-44E1-AE38-2EC86148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objectives.title">
            <a:extLst xmlns:a="http://schemas.openxmlformats.org/drawingml/2006/main">
              <a:ext uri="{FF2B5EF4-FFF2-40B4-BE49-F238E27FC236}">
                <a16:creationId xmlns:a16="http://schemas.microsoft.com/office/drawing/2014/main" id="{9F8B23E6-1C60-4B23-91A9-52FB3E26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1100"/>
            <a:ext cx="619125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7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What the identity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7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needs to do</a:t>
            </a:r>
          </a:p>
        </p:txBody>
      </p:sp>
      <p:sp>
        <p:nvSpPr>
          <p:cNvPr id="4" name="slot.objectives.n0">
            <a:extLst xmlns:a="http://schemas.openxmlformats.org/drawingml/2006/main">
              <a:ext uri="{FF2B5EF4-FFF2-40B4-BE49-F238E27FC236}">
                <a16:creationId xmlns:a16="http://schemas.microsoft.com/office/drawing/2014/main" id="{41DD8BA2-B8F8-40C5-91E7-4715FC8C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2192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2100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01</a:t>
            </a:r>
          </a:p>
        </p:txBody>
      </p:sp>
      <p:sp>
        <p:nvSpPr>
          <p:cNvPr id="5" name="slot.objectives.heading0">
            <a:extLst xmlns:a="http://schemas.openxmlformats.org/drawingml/2006/main">
              <a:ext uri="{FF2B5EF4-FFF2-40B4-BE49-F238E27FC236}">
                <a16:creationId xmlns:a16="http://schemas.microsoft.com/office/drawing/2014/main" id="{076B3E13-E210-4A73-B308-9521FD55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621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47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Feel at home</a:t>
            </a:r>
          </a:p>
        </p:txBody>
      </p:sp>
      <p:sp>
        <p:nvSpPr>
          <p:cNvPr id="6" name="slot.objectives.body0">
            <a:extLst xmlns:a="http://schemas.openxmlformats.org/drawingml/2006/main">
              <a:ext uri="{FF2B5EF4-FFF2-40B4-BE49-F238E27FC236}">
                <a16:creationId xmlns:a16="http://schemas.microsoft.com/office/drawing/2014/main" id="{C7230A41-FF72-4FCB-9CF1-FD8CCE4D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505075"/>
            <a:ext cx="4286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8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An approachable visual language for everyday visits, without losing a distinct point of view.</a:t>
            </a:r>
          </a:p>
        </p:txBody>
      </p:sp>
      <p:sp>
        <p:nvSpPr>
          <p:cNvPr id="7" name="slot.objectives.n1">
            <a:extLst xmlns:a="http://schemas.openxmlformats.org/drawingml/2006/main">
              <a:ext uri="{FF2B5EF4-FFF2-40B4-BE49-F238E27FC236}">
                <a16:creationId xmlns:a16="http://schemas.microsoft.com/office/drawing/2014/main" id="{9F971E12-D1B8-4793-840A-2DCD5346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54330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2100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02</a:t>
            </a:r>
          </a:p>
        </p:txBody>
      </p:sp>
      <p:sp>
        <p:nvSpPr>
          <p:cNvPr id="8" name="slot.objectives.heading1">
            <a:extLst xmlns:a="http://schemas.openxmlformats.org/drawingml/2006/main">
              <a:ext uri="{FF2B5EF4-FFF2-40B4-BE49-F238E27FC236}">
                <a16:creationId xmlns:a16="http://schemas.microsoft.com/office/drawing/2014/main" id="{DF61B3B4-649C-4B8B-8181-B1ACF0E7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0862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47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Work in the real world</a:t>
            </a:r>
          </a:p>
        </p:txBody>
      </p:sp>
      <p:sp>
        <p:nvSpPr>
          <p:cNvPr id="9" name="slot.objectives.body1">
            <a:extLst xmlns:a="http://schemas.openxmlformats.org/drawingml/2006/main">
              <a:ext uri="{FF2B5EF4-FFF2-40B4-BE49-F238E27FC236}">
                <a16:creationId xmlns:a16="http://schemas.microsoft.com/office/drawing/2014/main" id="{017F9B71-706F-4FD5-9281-8D50FB64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829175"/>
            <a:ext cx="428625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8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Clear decisions for the sign, menu, takeaway packaging and a small digital presence.</a:t>
            </a:r>
          </a:p>
        </p:txBody>
      </p:sp>
      <p:sp>
        <p:nvSpPr>
          <p:cNvPr id="10" name="slot.objectives.note">
            <a:extLst xmlns:a="http://schemas.openxmlformats.org/drawingml/2006/main">
              <a:ext uri="{FF2B5EF4-FFF2-40B4-BE49-F238E27FC236}">
                <a16:creationId xmlns:a16="http://schemas.microsoft.com/office/drawing/2014/main" id="{7C7A6862-15D5-4BB8-A2A0-C8C9E3CC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11" name="slot.objectives.number">
            <a:extLst xmlns:a="http://schemas.openxmlformats.org/drawingml/2006/main">
              <a:ext uri="{FF2B5EF4-FFF2-40B4-BE49-F238E27FC236}">
                <a16:creationId xmlns:a16="http://schemas.microsoft.com/office/drawing/2014/main" id="{9DC3BAB7-CAAE-4E84-9BCA-C1583151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03 / 12</a:t>
            </a:r>
          </a:p>
        </p:txBody>
      </p:sp>
    </p:spTree>
    <p:extLst>
      <p:ext uri="{BB962C8B-B14F-4D97-AF65-F5344CB8AC3E}">
        <p14:creationId xmlns:p14="http://schemas.microsoft.com/office/powerpoint/2010/main" val="1102590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D49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direction.brand">
            <a:extLst xmlns:a="http://schemas.openxmlformats.org/drawingml/2006/main">
              <a:ext uri="{FF2B5EF4-FFF2-40B4-BE49-F238E27FC236}">
                <a16:creationId xmlns:a16="http://schemas.microsoft.com/office/drawing/2014/main" id="{F28A0868-60FC-485E-AD49-8BE3D20A1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direction.edition">
            <a:extLst xmlns:a="http://schemas.openxmlformats.org/drawingml/2006/main">
              <a:ext uri="{FF2B5EF4-FFF2-40B4-BE49-F238E27FC236}">
                <a16:creationId xmlns:a16="http://schemas.microsoft.com/office/drawing/2014/main" id="{06A82D3F-0918-4326-BE9E-EF2F254F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direction.title">
            <a:extLst xmlns:a="http://schemas.openxmlformats.org/drawingml/2006/main">
              <a:ext uri="{FF2B5EF4-FFF2-40B4-BE49-F238E27FC236}">
                <a16:creationId xmlns:a16="http://schemas.microsoft.com/office/drawing/2014/main" id="{CFFE900B-B98A-486B-AEA5-80DF5270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47775"/>
            <a:ext cx="11144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757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Warm. Direct.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75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757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little unexpected.</a:t>
            </a:r>
          </a:p>
        </p:txBody>
      </p:sp>
      <p:sp>
        <p:nvSpPr>
          <p:cNvPr id="4" name="slot.direction.body">
            <a:extLst xmlns:a="http://schemas.openxmlformats.org/drawingml/2006/main">
              <a:ext uri="{FF2B5EF4-FFF2-40B4-BE49-F238E27FC236}">
                <a16:creationId xmlns:a16="http://schemas.microsoft.com/office/drawing/2014/main" id="{5BED0BA4-9D33-4F01-B47C-2FDC42F6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495800"/>
            <a:ext cx="64770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1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1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Uncoated paper, a confident red and generous typography. A simple system that can carry a menu as comfortably as a window sign.</a:t>
            </a:r>
          </a:p>
        </p:txBody>
      </p:sp>
      <p:sp>
        <p:nvSpPr>
          <p:cNvPr id="5" name="slot.direction.caption">
            <a:extLst xmlns:a="http://schemas.openxmlformats.org/drawingml/2006/main">
              <a:ext uri="{FF2B5EF4-FFF2-40B4-BE49-F238E27FC236}">
                <a16:creationId xmlns:a16="http://schemas.microsoft.com/office/drawing/2014/main" id="{49AB360E-2075-4C10-82EF-5626607B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95850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proposed direction for discussion, not an approved identity.</a:t>
            </a:r>
          </a:p>
        </p:txBody>
      </p:sp>
      <p:sp>
        <p:nvSpPr>
          <p:cNvPr id="6" name="slot.direction.note">
            <a:extLst xmlns:a="http://schemas.openxmlformats.org/drawingml/2006/main">
              <a:ext uri="{FF2B5EF4-FFF2-40B4-BE49-F238E27FC236}">
                <a16:creationId xmlns:a16="http://schemas.microsoft.com/office/drawing/2014/main" id="{0AD3616C-A432-4768-8FDB-EC8D46A8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7" name="slot.direction.number">
            <a:extLst xmlns:a="http://schemas.openxmlformats.org/drawingml/2006/main">
              <a:ext uri="{FF2B5EF4-FFF2-40B4-BE49-F238E27FC236}">
                <a16:creationId xmlns:a16="http://schemas.microsoft.com/office/drawing/2014/main" id="{12F38E4C-9782-46BB-8D35-EF5B1A81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04 / 12</a:t>
            </a:r>
          </a:p>
        </p:txBody>
      </p:sp>
    </p:spTree>
    <p:extLst>
      <p:ext uri="{BB962C8B-B14F-4D97-AF65-F5344CB8AC3E}">
        <p14:creationId xmlns:p14="http://schemas.microsoft.com/office/powerpoint/2010/main" val="4814835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cafe.brand">
            <a:extLst xmlns:a="http://schemas.openxmlformats.org/drawingml/2006/main">
              <a:ext uri="{FF2B5EF4-FFF2-40B4-BE49-F238E27FC236}">
                <a16:creationId xmlns:a16="http://schemas.microsoft.com/office/drawing/2014/main" id="{C05FA453-EF2A-422C-827D-77FEC220E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cafe.edition">
            <a:extLst xmlns:a="http://schemas.openxmlformats.org/drawingml/2006/main">
              <a:ext uri="{FF2B5EF4-FFF2-40B4-BE49-F238E27FC236}">
                <a16:creationId xmlns:a16="http://schemas.microsoft.com/office/drawing/2014/main" id="{49C170F2-D27D-4626-A7F4-48AE296C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pic>
        <p:nvPicPr>
          <p:cNvPr id="3" name="" descr="Original AI concept study: cafe">
            <a:extLst xmlns:a="http://schemas.openxmlformats.org/drawingml/2006/main">
              <a:ext uri="{FF2B5EF4-FFF2-40B4-BE49-F238E27FC236}">
                <a16:creationId xmlns:a16="http://schemas.microsoft.com/office/drawing/2014/main" id="{FC0A49ED-C96C-46AF-BFB5-2680756741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c613c67f34e56"/>
          <a:srcRect xmlns:a="http://schemas.openxmlformats.org/drawingml/2006/main" l="5845" r="5845" t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62450" y="1085850"/>
            <a:ext cx="7353300" cy="4686300"/>
          </a:xfrm>
          <a:prstGeom xmlns:a="http://schemas.openxmlformats.org/drawingml/2006/main" prst="rect">
            <a:avLst/>
          </a:prstGeom>
        </p:spPr>
      </p:pic>
      <p:sp>
        <p:nvSpPr>
          <p:cNvPr id="4" name="slot.cafe.title">
            <a:extLst xmlns:a="http://schemas.openxmlformats.org/drawingml/2006/main">
              <a:ext uri="{FF2B5EF4-FFF2-40B4-BE49-F238E27FC236}">
                <a16:creationId xmlns:a16="http://schemas.microsoft.com/office/drawing/2014/main" id="{ADD8E82F-877D-40ED-87B1-D7C0A35B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28750"/>
            <a:ext cx="366712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27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The everyday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27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27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coffee run</a:t>
            </a:r>
          </a:p>
        </p:txBody>
      </p:sp>
      <p:sp>
        <p:nvSpPr>
          <p:cNvPr id="5" name="slot.cafe.body">
            <a:extLst xmlns:a="http://schemas.openxmlformats.org/drawingml/2006/main">
              <a:ext uri="{FF2B5EF4-FFF2-40B4-BE49-F238E27FC236}">
                <a16:creationId xmlns:a16="http://schemas.microsoft.com/office/drawing/2014/main" id="{52188928-9304-4F8E-B669-5EF7A055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981450"/>
            <a:ext cx="33147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7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concept study in familiar materials and one unmistakable color.</a:t>
            </a:r>
          </a:p>
        </p:txBody>
      </p:sp>
      <p:sp>
        <p:nvSpPr>
          <p:cNvPr id="6" name="slot.cafe.caption">
            <a:extLst xmlns:a="http://schemas.openxmlformats.org/drawingml/2006/main">
              <a:ext uri="{FF2B5EF4-FFF2-40B4-BE49-F238E27FC236}">
                <a16:creationId xmlns:a16="http://schemas.microsoft.com/office/drawing/2014/main" id="{0BA0EE95-5695-483E-A8A3-12B20436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924550"/>
            <a:ext cx="7096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Original AI-generated packaging study. No real client or delivered project.</a:t>
            </a:r>
          </a:p>
        </p:txBody>
      </p:sp>
      <p:sp>
        <p:nvSpPr>
          <p:cNvPr id="7" name="slot.cafe.note">
            <a:extLst xmlns:a="http://schemas.openxmlformats.org/drawingml/2006/main">
              <a:ext uri="{FF2B5EF4-FFF2-40B4-BE49-F238E27FC236}">
                <a16:creationId xmlns:a16="http://schemas.microsoft.com/office/drawing/2014/main" id="{1B190787-64B6-4B4E-A9C9-3DF14D98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8" name="slot.cafe.number">
            <a:extLst xmlns:a="http://schemas.openxmlformats.org/drawingml/2006/main">
              <a:ext uri="{FF2B5EF4-FFF2-40B4-BE49-F238E27FC236}">
                <a16:creationId xmlns:a16="http://schemas.microsoft.com/office/drawing/2014/main" id="{AE093924-94D8-4425-AA08-66D1133F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05 / 12</a:t>
            </a:r>
          </a:p>
        </p:txBody>
      </p:sp>
    </p:spTree>
    <p:extLst>
      <p:ext uri="{BB962C8B-B14F-4D97-AF65-F5344CB8AC3E}">
        <p14:creationId xmlns:p14="http://schemas.microsoft.com/office/powerpoint/2010/main" val="18490719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91A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print.brand">
            <a:extLst xmlns:a="http://schemas.openxmlformats.org/drawingml/2006/main">
              <a:ext uri="{FF2B5EF4-FFF2-40B4-BE49-F238E27FC236}">
                <a16:creationId xmlns:a16="http://schemas.microsoft.com/office/drawing/2014/main" id="{335F1C0C-529C-4B53-B5F9-E89A5227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print.edition">
            <a:extLst xmlns:a="http://schemas.openxmlformats.org/drawingml/2006/main">
              <a:ext uri="{FF2B5EF4-FFF2-40B4-BE49-F238E27FC236}">
                <a16:creationId xmlns:a16="http://schemas.microsoft.com/office/drawing/2014/main" id="{8DD463F7-FB12-4C00-88AE-E3ADA60C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pic>
        <p:nvPicPr>
          <p:cNvPr id="3" name="" descr="Original AI concept study: print">
            <a:extLst xmlns:a="http://schemas.openxmlformats.org/drawingml/2006/main">
              <a:ext uri="{FF2B5EF4-FFF2-40B4-BE49-F238E27FC236}">
                <a16:creationId xmlns:a16="http://schemas.microsoft.com/office/drawing/2014/main" id="{2E4ED45A-E39F-441E-956C-6D679D5230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2e7d47feac4969"/>
          <a:srcRect xmlns:a="http://schemas.openxmlformats.org/drawingml/2006/main" l="5493" r="5493" t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200" y="1095375"/>
            <a:ext cx="7381875" cy="4667250"/>
          </a:xfrm>
          <a:prstGeom xmlns:a="http://schemas.openxmlformats.org/drawingml/2006/main" prst="rect">
            <a:avLst/>
          </a:prstGeom>
        </p:spPr>
      </p:pic>
      <p:sp>
        <p:nvSpPr>
          <p:cNvPr id="4" name="slot.print.title">
            <a:extLst xmlns:a="http://schemas.openxmlformats.org/drawingml/2006/main">
              <a:ext uri="{FF2B5EF4-FFF2-40B4-BE49-F238E27FC236}">
                <a16:creationId xmlns:a16="http://schemas.microsoft.com/office/drawing/2014/main" id="{D5FEB9BF-2854-4A6C-9BA5-A85EA31B1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381125"/>
            <a:ext cx="3524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45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A small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45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45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print series</a:t>
            </a:r>
          </a:p>
        </p:txBody>
      </p:sp>
      <p:sp>
        <p:nvSpPr>
          <p:cNvPr id="5" name="slot.print.body">
            <a:extLst xmlns:a="http://schemas.openxmlformats.org/drawingml/2006/main">
              <a:ext uri="{FF2B5EF4-FFF2-40B4-BE49-F238E27FC236}">
                <a16:creationId xmlns:a16="http://schemas.microsoft.com/office/drawing/2014/main" id="{8B0016FF-789B-47D3-88A2-12FAEE50E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924300"/>
            <a:ext cx="3476625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7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72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A second concept study explores how a few consistent decisions can hold different stories together.</a:t>
            </a:r>
          </a:p>
        </p:txBody>
      </p:sp>
      <p:sp>
        <p:nvSpPr>
          <p:cNvPr id="6" name="slot.print.caption">
            <a:extLst xmlns:a="http://schemas.openxmlformats.org/drawingml/2006/main">
              <a:ext uri="{FF2B5EF4-FFF2-40B4-BE49-F238E27FC236}">
                <a16:creationId xmlns:a16="http://schemas.microsoft.com/office/drawing/2014/main" id="{B4764991-0D08-4725-AD23-3009A848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943600"/>
            <a:ext cx="723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Original AI-generated print study. No existing publication or commissioned work.</a:t>
            </a:r>
          </a:p>
        </p:txBody>
      </p:sp>
      <p:sp>
        <p:nvSpPr>
          <p:cNvPr id="7" name="slot.print.note">
            <a:extLst xmlns:a="http://schemas.openxmlformats.org/drawingml/2006/main">
              <a:ext uri="{FF2B5EF4-FFF2-40B4-BE49-F238E27FC236}">
                <a16:creationId xmlns:a16="http://schemas.microsoft.com/office/drawing/2014/main" id="{4CB63D43-8024-4350-801C-07451562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8" name="slot.print.number">
            <a:extLst xmlns:a="http://schemas.openxmlformats.org/drawingml/2006/main">
              <a:ext uri="{FF2B5EF4-FFF2-40B4-BE49-F238E27FC236}">
                <a16:creationId xmlns:a16="http://schemas.microsoft.com/office/drawing/2014/main" id="{A4BA0653-AAB4-4E19-8275-050C271B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06 / 12</a:t>
            </a:r>
          </a:p>
        </p:txBody>
      </p:sp>
    </p:spTree>
    <p:extLst>
      <p:ext uri="{BB962C8B-B14F-4D97-AF65-F5344CB8AC3E}">
        <p14:creationId xmlns:p14="http://schemas.microsoft.com/office/powerpoint/2010/main" val="3719369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ot.deliverables.brand">
            <a:extLst xmlns:a="http://schemas.openxmlformats.org/drawingml/2006/main">
              <a:ext uri="{FF2B5EF4-FFF2-40B4-BE49-F238E27FC236}">
                <a16:creationId xmlns:a16="http://schemas.microsoft.com/office/drawing/2014/main" id="{2EB6F6E7-56E6-4F7D-A408-36FCB009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deliverables.edition">
            <a:extLst xmlns:a="http://schemas.openxmlformats.org/drawingml/2006/main">
              <a:ext uri="{FF2B5EF4-FFF2-40B4-BE49-F238E27FC236}">
                <a16:creationId xmlns:a16="http://schemas.microsoft.com/office/drawing/2014/main" id="{3B2C8A9A-32AE-4697-9729-FC0FD95D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deliverables.title">
            <a:extLst xmlns:a="http://schemas.openxmlformats.org/drawingml/2006/main">
              <a:ext uri="{FF2B5EF4-FFF2-40B4-BE49-F238E27FC236}">
                <a16:creationId xmlns:a16="http://schemas.microsoft.com/office/drawing/2014/main" id="{442A4DF4-8D93-413D-B231-A86E5CAC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28725"/>
            <a:ext cx="5286375" cy="242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8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focused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58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8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set of tools</a:t>
            </a:r>
          </a:p>
        </p:txBody>
      </p:sp>
      <p:sp>
        <p:nvSpPr>
          <p:cNvPr id="4" name="slot.deliverables.n0">
            <a:extLst xmlns:a="http://schemas.openxmlformats.org/drawingml/2006/main">
              <a:ext uri="{FF2B5EF4-FFF2-40B4-BE49-F238E27FC236}">
                <a16:creationId xmlns:a16="http://schemas.microsoft.com/office/drawing/2014/main" id="{6F13F2D3-EB33-4AD8-A334-08CC2E3B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200150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01</a:t>
            </a:r>
          </a:p>
        </p:txBody>
      </p:sp>
      <p:sp>
        <p:nvSpPr>
          <p:cNvPr id="5" name="slot.deliverables.heading0">
            <a:extLst xmlns:a="http://schemas.openxmlformats.org/drawingml/2006/main">
              <a:ext uri="{FF2B5EF4-FFF2-40B4-BE49-F238E27FC236}">
                <a16:creationId xmlns:a16="http://schemas.microsoft.com/office/drawing/2014/main" id="{7625F6D5-E903-4D57-9F63-5D8573680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171575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02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Identity foundations</a:t>
            </a:r>
          </a:p>
        </p:txBody>
      </p:sp>
      <p:sp>
        <p:nvSpPr>
          <p:cNvPr id="6" name="slot.deliverables.body0">
            <a:extLst xmlns:a="http://schemas.openxmlformats.org/drawingml/2006/main">
              <a:ext uri="{FF2B5EF4-FFF2-40B4-BE49-F238E27FC236}">
                <a16:creationId xmlns:a16="http://schemas.microsoft.com/office/drawing/2014/main" id="{33348F94-A35B-4A9C-8444-AC8CF6D2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619250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5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Primary identity, supporting marks and a practical color and type system.</a:t>
            </a:r>
          </a:p>
        </p:txBody>
      </p:sp>
      <p:sp>
        <p:nvSpPr>
          <p:cNvPr id="7" name="slot.deliverables.n1">
            <a:extLst xmlns:a="http://schemas.openxmlformats.org/drawingml/2006/main">
              <a:ext uri="{FF2B5EF4-FFF2-40B4-BE49-F238E27FC236}">
                <a16:creationId xmlns:a16="http://schemas.microsoft.com/office/drawing/2014/main" id="{4DFA3B28-3B28-4C06-A461-E4521980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47925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02</a:t>
            </a:r>
          </a:p>
        </p:txBody>
      </p:sp>
      <p:sp>
        <p:nvSpPr>
          <p:cNvPr id="8" name="slot.deliverables.heading1">
            <a:extLst xmlns:a="http://schemas.openxmlformats.org/drawingml/2006/main">
              <a:ext uri="{FF2B5EF4-FFF2-40B4-BE49-F238E27FC236}">
                <a16:creationId xmlns:a16="http://schemas.microsoft.com/office/drawing/2014/main" id="{9A651AC5-1063-4786-9688-48267890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19350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02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Everyday applications</a:t>
            </a:r>
          </a:p>
        </p:txBody>
      </p:sp>
      <p:sp>
        <p:nvSpPr>
          <p:cNvPr id="9" name="slot.deliverables.body1">
            <a:extLst xmlns:a="http://schemas.openxmlformats.org/drawingml/2006/main">
              <a:ext uri="{FF2B5EF4-FFF2-40B4-BE49-F238E27FC236}">
                <a16:creationId xmlns:a16="http://schemas.microsoft.com/office/drawing/2014/main" id="{0051E3F2-8E1B-4795-8039-7704060B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67025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5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menu layout, takeaway cup and bag concepts, and a window-sign direction.</a:t>
            </a:r>
          </a:p>
        </p:txBody>
      </p:sp>
      <p:sp>
        <p:nvSpPr>
          <p:cNvPr id="10" name="slot.deliverables.n2">
            <a:extLst xmlns:a="http://schemas.openxmlformats.org/drawingml/2006/main">
              <a:ext uri="{FF2B5EF4-FFF2-40B4-BE49-F238E27FC236}">
                <a16:creationId xmlns:a16="http://schemas.microsoft.com/office/drawing/2014/main" id="{400DE540-FA29-4ABB-B3C8-E68FF63B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695700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03</a:t>
            </a:r>
          </a:p>
        </p:txBody>
      </p:sp>
      <p:sp>
        <p:nvSpPr>
          <p:cNvPr id="11" name="slot.deliverables.heading2">
            <a:extLst xmlns:a="http://schemas.openxmlformats.org/drawingml/2006/main">
              <a:ext uri="{FF2B5EF4-FFF2-40B4-BE49-F238E27FC236}">
                <a16:creationId xmlns:a16="http://schemas.microsoft.com/office/drawing/2014/main" id="{1CA960E9-DD31-4EF0-8F43-364951CE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667125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02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Digital essentials</a:t>
            </a:r>
          </a:p>
        </p:txBody>
      </p:sp>
      <p:sp>
        <p:nvSpPr>
          <p:cNvPr id="12" name="slot.deliverables.body2">
            <a:extLst xmlns:a="http://schemas.openxmlformats.org/drawingml/2006/main">
              <a:ext uri="{FF2B5EF4-FFF2-40B4-BE49-F238E27FC236}">
                <a16:creationId xmlns:a16="http://schemas.microsoft.com/office/drawing/2014/main" id="{2F87C370-3E57-4D37-ADEA-7E54ECEC5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14800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5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small set of social layouts and a landing-page art-direction sheet.</a:t>
            </a:r>
          </a:p>
        </p:txBody>
      </p:sp>
      <p:sp>
        <p:nvSpPr>
          <p:cNvPr id="13" name="slot.deliverables.n3">
            <a:extLst xmlns:a="http://schemas.openxmlformats.org/drawingml/2006/main">
              <a:ext uri="{FF2B5EF4-FFF2-40B4-BE49-F238E27FC236}">
                <a16:creationId xmlns:a16="http://schemas.microsoft.com/office/drawing/2014/main" id="{811733E7-573A-46EE-A243-2FBB0B5C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943475"/>
            <a:ext cx="76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1575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04</a:t>
            </a:r>
          </a:p>
        </p:txBody>
      </p:sp>
      <p:sp>
        <p:nvSpPr>
          <p:cNvPr id="14" name="slot.deliverables.heading3">
            <a:extLst xmlns:a="http://schemas.openxmlformats.org/drawingml/2006/main">
              <a:ext uri="{FF2B5EF4-FFF2-40B4-BE49-F238E27FC236}">
                <a16:creationId xmlns:a16="http://schemas.microsoft.com/office/drawing/2014/main" id="{2D0764C0-595B-412A-AF9F-19147260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914900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025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usable handover</a:t>
            </a:r>
          </a:p>
        </p:txBody>
      </p:sp>
      <p:sp>
        <p:nvSpPr>
          <p:cNvPr id="15" name="slot.deliverables.body3">
            <a:extLst xmlns:a="http://schemas.openxmlformats.org/drawingml/2006/main">
              <a:ext uri="{FF2B5EF4-FFF2-40B4-BE49-F238E27FC236}">
                <a16:creationId xmlns:a16="http://schemas.microsoft.com/office/drawing/2014/main" id="{30795D0F-E6BB-4CF9-BCD6-51FE2E325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5362575"/>
            <a:ext cx="4648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5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5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Organized artwork, file guidance and a concise identity guide.</a:t>
            </a:r>
          </a:p>
        </p:txBody>
      </p:sp>
      <p:sp>
        <p:nvSpPr>
          <p:cNvPr id="16" name="slot.deliverables.note">
            <a:extLst xmlns:a="http://schemas.openxmlformats.org/drawingml/2006/main">
              <a:ext uri="{FF2B5EF4-FFF2-40B4-BE49-F238E27FC236}">
                <a16:creationId xmlns:a16="http://schemas.microsoft.com/office/drawing/2014/main" id="{D36204EE-B0AC-4C3B-932C-74F751AD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17" name="slot.deliverables.number">
            <a:extLst xmlns:a="http://schemas.openxmlformats.org/drawingml/2006/main">
              <a:ext uri="{FF2B5EF4-FFF2-40B4-BE49-F238E27FC236}">
                <a16:creationId xmlns:a16="http://schemas.microsoft.com/office/drawing/2014/main" id="{5E755F7D-823D-4CDF-B9D4-3D6AC054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07 / 12</a:t>
            </a:r>
          </a:p>
        </p:txBody>
      </p:sp>
    </p:spTree>
    <p:extLst>
      <p:ext uri="{BB962C8B-B14F-4D97-AF65-F5344CB8AC3E}">
        <p14:creationId xmlns:p14="http://schemas.microsoft.com/office/powerpoint/2010/main" val="928734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BCC9A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lot.process.brand">
            <a:extLst xmlns:a="http://schemas.openxmlformats.org/drawingml/2006/main">
              <a:ext uri="{FF2B5EF4-FFF2-40B4-BE49-F238E27FC236}">
                <a16:creationId xmlns:a16="http://schemas.microsoft.com/office/drawing/2014/main" id="{14C46E6D-F7BD-4A8D-AED6-5610ABC5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process.edition">
            <a:extLst xmlns:a="http://schemas.openxmlformats.org/drawingml/2006/main">
              <a:ext uri="{FF2B5EF4-FFF2-40B4-BE49-F238E27FC236}">
                <a16:creationId xmlns:a16="http://schemas.microsoft.com/office/drawing/2014/main" id="{9140E1F6-F1D0-49C2-949F-9368B6BF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process.title">
            <a:extLst xmlns:a="http://schemas.openxmlformats.org/drawingml/2006/main">
              <a:ext uri="{FF2B5EF4-FFF2-40B4-BE49-F238E27FC236}">
                <a16:creationId xmlns:a16="http://schemas.microsoft.com/office/drawing/2014/main" id="{8EBB8831-524E-44AE-83BC-A73DFD454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52525"/>
            <a:ext cx="11191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2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How we work together</a:t>
            </a:r>
          </a:p>
        </p:txBody>
      </p:sp>
      <p:sp>
        <p:nvSpPr>
          <p:cNvPr id="4" name="slot.process.n0">
            <a:extLst xmlns:a="http://schemas.openxmlformats.org/drawingml/2006/main">
              <a:ext uri="{FF2B5EF4-FFF2-40B4-BE49-F238E27FC236}">
                <a16:creationId xmlns:a16="http://schemas.microsoft.com/office/drawing/2014/main" id="{58D6DA4E-F1C5-4690-926D-957BF890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01</a:t>
            </a:r>
          </a:p>
        </p:txBody>
      </p:sp>
      <p:sp>
        <p:nvSpPr>
          <p:cNvPr id="5" name="slot.process.heading0">
            <a:extLst xmlns:a="http://schemas.openxmlformats.org/drawingml/2006/main">
              <a:ext uri="{FF2B5EF4-FFF2-40B4-BE49-F238E27FC236}">
                <a16:creationId xmlns:a16="http://schemas.microsoft.com/office/drawing/2014/main" id="{CEDFAEE6-E4AC-465F-9FF8-E9442CED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2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Understand</a:t>
            </a:r>
          </a:p>
        </p:txBody>
      </p:sp>
      <p:sp>
        <p:nvSpPr>
          <p:cNvPr id="6" name="slot.process.body0">
            <a:extLst xmlns:a="http://schemas.openxmlformats.org/drawingml/2006/main">
              <a:ext uri="{FF2B5EF4-FFF2-40B4-BE49-F238E27FC236}">
                <a16:creationId xmlns:a16="http://schemas.microsoft.com/office/drawing/2014/main" id="{64BD483D-E69B-43DD-A3BC-2A67158C3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65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focused conversation about the café, its visitors and the decisions ahead.</a:t>
            </a:r>
          </a:p>
        </p:txBody>
      </p:sp>
      <p:sp>
        <p:nvSpPr>
          <p:cNvPr id="7" name="slot.process.n1">
            <a:extLst xmlns:a="http://schemas.openxmlformats.org/drawingml/2006/main">
              <a:ext uri="{FF2B5EF4-FFF2-40B4-BE49-F238E27FC236}">
                <a16:creationId xmlns:a16="http://schemas.microsoft.com/office/drawing/2014/main" id="{F662A0A5-9524-4267-99EA-3A237AD5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02</a:t>
            </a:r>
          </a:p>
        </p:txBody>
      </p:sp>
      <p:sp>
        <p:nvSpPr>
          <p:cNvPr id="8" name="slot.process.heading1">
            <a:extLst xmlns:a="http://schemas.openxmlformats.org/drawingml/2006/main">
              <a:ext uri="{FF2B5EF4-FFF2-40B4-BE49-F238E27FC236}">
                <a16:creationId xmlns:a16="http://schemas.microsoft.com/office/drawing/2014/main" id="{E8A588CB-8A3D-422B-A708-0AD610C82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2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Explore</a:t>
            </a:r>
          </a:p>
        </p:txBody>
      </p:sp>
      <p:sp>
        <p:nvSpPr>
          <p:cNvPr id="9" name="slot.process.body1">
            <a:extLst xmlns:a="http://schemas.openxmlformats.org/drawingml/2006/main">
              <a:ext uri="{FF2B5EF4-FFF2-40B4-BE49-F238E27FC236}">
                <a16:creationId xmlns:a16="http://schemas.microsoft.com/office/drawing/2014/main" id="{7BD9DB9E-8813-442D-B66C-827B873B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65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Two visual directions, discussed together before one moves forward.</a:t>
            </a:r>
          </a:p>
        </p:txBody>
      </p:sp>
      <p:sp>
        <p:nvSpPr>
          <p:cNvPr id="10" name="slot.process.n2">
            <a:extLst xmlns:a="http://schemas.openxmlformats.org/drawingml/2006/main">
              <a:ext uri="{FF2B5EF4-FFF2-40B4-BE49-F238E27FC236}">
                <a16:creationId xmlns:a16="http://schemas.microsoft.com/office/drawing/2014/main" id="{C69B2593-0ABE-4F34-B559-4B6ED2BB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03</a:t>
            </a:r>
          </a:p>
        </p:txBody>
      </p:sp>
      <p:sp>
        <p:nvSpPr>
          <p:cNvPr id="11" name="slot.process.heading2">
            <a:extLst xmlns:a="http://schemas.openxmlformats.org/drawingml/2006/main">
              <a:ext uri="{FF2B5EF4-FFF2-40B4-BE49-F238E27FC236}">
                <a16:creationId xmlns:a16="http://schemas.microsoft.com/office/drawing/2014/main" id="{B16261F3-3322-49B2-9809-14706A63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2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Develop</a:t>
            </a:r>
          </a:p>
        </p:txBody>
      </p:sp>
      <p:sp>
        <p:nvSpPr>
          <p:cNvPr id="12" name="slot.process.body2">
            <a:extLst xmlns:a="http://schemas.openxmlformats.org/drawingml/2006/main">
              <a:ext uri="{FF2B5EF4-FFF2-40B4-BE49-F238E27FC236}">
                <a16:creationId xmlns:a16="http://schemas.microsoft.com/office/drawing/2014/main" id="{78F716B7-F7C2-44D5-A6D3-D72FF898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65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Refine the selected identity and test it on the agreed applications.</a:t>
            </a:r>
          </a:p>
        </p:txBody>
      </p:sp>
      <p:sp>
        <p:nvSpPr>
          <p:cNvPr id="13" name="slot.process.n3">
            <a:extLst xmlns:a="http://schemas.openxmlformats.org/drawingml/2006/main">
              <a:ext uri="{FF2B5EF4-FFF2-40B4-BE49-F238E27FC236}">
                <a16:creationId xmlns:a16="http://schemas.microsoft.com/office/drawing/2014/main" id="{2AD4944A-7E62-4052-A823-778A60A9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876550"/>
            <a:ext cx="238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48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48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04</a:t>
            </a:r>
          </a:p>
        </p:txBody>
      </p:sp>
      <p:sp>
        <p:nvSpPr>
          <p:cNvPr id="14" name="slot.process.heading3">
            <a:extLst xmlns:a="http://schemas.openxmlformats.org/drawingml/2006/main">
              <a:ext uri="{FF2B5EF4-FFF2-40B4-BE49-F238E27FC236}">
                <a16:creationId xmlns:a16="http://schemas.microsoft.com/office/drawing/2014/main" id="{6DDE3493-DAD7-4AB7-B246-0F710381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9909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2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Prepare</a:t>
            </a:r>
          </a:p>
        </p:txBody>
      </p:sp>
      <p:sp>
        <p:nvSpPr>
          <p:cNvPr id="15" name="slot.process.body3">
            <a:extLst xmlns:a="http://schemas.openxmlformats.org/drawingml/2006/main">
              <a:ext uri="{FF2B5EF4-FFF2-40B4-BE49-F238E27FC236}">
                <a16:creationId xmlns:a16="http://schemas.microsoft.com/office/drawing/2014/main" id="{2CE56836-4F57-4D60-A4C2-41B91F6E2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4667250"/>
            <a:ext cx="2476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6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65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Check artwork, document the system and prepare the handover.</a:t>
            </a:r>
          </a:p>
        </p:txBody>
      </p:sp>
      <p:sp>
        <p:nvSpPr>
          <p:cNvPr id="16" name="slot.process.note">
            <a:extLst xmlns:a="http://schemas.openxmlformats.org/drawingml/2006/main">
              <a:ext uri="{FF2B5EF4-FFF2-40B4-BE49-F238E27FC236}">
                <a16:creationId xmlns:a16="http://schemas.microsoft.com/office/drawing/2014/main" id="{B92D05EE-74C5-41C0-87F4-95B8EE50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17" name="slot.process.number">
            <a:extLst xmlns:a="http://schemas.openxmlformats.org/drawingml/2006/main">
              <a:ext uri="{FF2B5EF4-FFF2-40B4-BE49-F238E27FC236}">
                <a16:creationId xmlns:a16="http://schemas.microsoft.com/office/drawing/2014/main" id="{0F0A1415-EE9B-4736-B0DF-F703FAC8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08 / 12</a:t>
            </a:r>
          </a:p>
        </p:txBody>
      </p:sp>
    </p:spTree>
    <p:extLst>
      <p:ext uri="{BB962C8B-B14F-4D97-AF65-F5344CB8AC3E}">
        <p14:creationId xmlns:p14="http://schemas.microsoft.com/office/powerpoint/2010/main" val="13072562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schedule.brand">
            <a:extLst xmlns:a="http://schemas.openxmlformats.org/drawingml/2006/main">
              <a:ext uri="{FF2B5EF4-FFF2-40B4-BE49-F238E27FC236}">
                <a16:creationId xmlns:a16="http://schemas.microsoft.com/office/drawing/2014/main" id="{30B8FD5D-A534-47B1-87D1-780DAF27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schedule.edition">
            <a:extLst xmlns:a="http://schemas.openxmlformats.org/drawingml/2006/main">
              <a:ext uri="{FF2B5EF4-FFF2-40B4-BE49-F238E27FC236}">
                <a16:creationId xmlns:a16="http://schemas.microsoft.com/office/drawing/2014/main" id="{5C1ACEF3-9DF8-4363-9AB7-B98F537A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schedule.title">
            <a:extLst xmlns:a="http://schemas.openxmlformats.org/drawingml/2006/main">
              <a:ext uri="{FF2B5EF4-FFF2-40B4-BE49-F238E27FC236}">
                <a16:creationId xmlns:a16="http://schemas.microsoft.com/office/drawing/2014/main" id="{19FD0CB7-C6C7-4775-A827-96BBED09D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81100"/>
            <a:ext cx="10477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7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 six-week first plan</a:t>
            </a:r>
          </a:p>
        </p:txBody>
      </p:sp>
      <p:sp>
        <p:nvSpPr>
          <p:cNvPr id="4" name="slot.schedule.body">
            <a:extLst xmlns:a="http://schemas.openxmlformats.org/drawingml/2006/main">
              <a:ext uri="{FF2B5EF4-FFF2-40B4-BE49-F238E27FC236}">
                <a16:creationId xmlns:a16="http://schemas.microsoft.com/office/drawing/2014/main" id="{C37BF308-1447-43EE-A5E4-B12F57C6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09875"/>
            <a:ext cx="3381375" cy="1495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8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An example schedule, subject to the agreed scope and timely feedback.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C8269-82AB-4EBE-B670-667131732068}"/>
              </a:ext>
            </a:extLst>
          </p:cNvPr>
          <p:cNvGraphicFramePr/>
          <p:nvPr/>
        </p:nvGraphicFramePr>
        <p:xfrm>
          <a:off xmlns:a="http://schemas.openxmlformats.org/drawingml/2006/main" x="4695825" y="2857500"/>
          <a:ext xmlns:a="http://schemas.openxmlformats.org/drawingml/2006/main" cx="7000875" cy="2876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43125"/>
                <a:gridCol w="4857750"/>
              </a:tblGrid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Week 1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T w="0">
                      <a:solidFill>
                        <a:srgbClr val="F3EFE6"/>
                      </a:solidFill>
                      <a:prstDash val="solid"/>
                    </a:lnT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Brief and discovery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T w="0">
                      <a:solidFill>
                        <a:srgbClr val="F3EFE6"/>
                      </a:solidFill>
                      <a:prstDash val="solid"/>
                    </a:lnT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Weeks 2–3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Visual directions and selection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Weeks 4–5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Identity and applications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  <a:tr h="71913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Week 6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3EFE6"/>
                      </a:solidFill>
                      <a:prstDash val="solid"/>
                    </a:lnL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75" b="0">
                          <a:solidFill>
                            <a:srgbClr val="191A17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Final checks and handover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3EFE6"/>
                      </a:solidFill>
                      <a:prstDash val="solid"/>
                    </a:lnR>
                    <a:lnB w="0">
                      <a:solidFill>
                        <a:srgbClr val="F3EFE6"/>
                      </a:solidFill>
                      <a:prstDash val="solid"/>
                    </a:lnB>
                    <a:solidFill>
                      <a:srgbClr val="F3EFE6"/>
                    </a:solidFill>
                  </a:tcPr>
                </a:tc>
              </a:tr>
            </a:tbl>
          </a:graphicData>
        </a:graphic>
      </p:graphicFrame>
      <p:sp>
        <p:nvSpPr>
          <p:cNvPr id="6" name="slot.schedule.note">
            <a:extLst xmlns:a="http://schemas.openxmlformats.org/drawingml/2006/main">
              <a:ext uri="{FF2B5EF4-FFF2-40B4-BE49-F238E27FC236}">
                <a16:creationId xmlns:a16="http://schemas.microsoft.com/office/drawing/2014/main" id="{5084ECB4-6B91-417E-9056-B042C834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7" name="slot.schedule.number">
            <a:extLst xmlns:a="http://schemas.openxmlformats.org/drawingml/2006/main">
              <a:ext uri="{FF2B5EF4-FFF2-40B4-BE49-F238E27FC236}">
                <a16:creationId xmlns:a16="http://schemas.microsoft.com/office/drawing/2014/main" id="{63BBA3B4-F43D-4495-8CEC-BFB888E2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09 / 12</a:t>
            </a:r>
          </a:p>
        </p:txBody>
      </p:sp>
    </p:spTree>
    <p:extLst>
      <p:ext uri="{BB962C8B-B14F-4D97-AF65-F5344CB8AC3E}">
        <p14:creationId xmlns:p14="http://schemas.microsoft.com/office/powerpoint/2010/main" val="4643122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91A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investment.brand">
            <a:extLst xmlns:a="http://schemas.openxmlformats.org/drawingml/2006/main">
              <a:ext uri="{FF2B5EF4-FFF2-40B4-BE49-F238E27FC236}">
                <a16:creationId xmlns:a16="http://schemas.microsoft.com/office/drawing/2014/main" id="{B0D827EB-9AB2-42C7-B4F6-246E5F0F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investment.edition">
            <a:extLst xmlns:a="http://schemas.openxmlformats.org/drawingml/2006/main">
              <a:ext uri="{FF2B5EF4-FFF2-40B4-BE49-F238E27FC236}">
                <a16:creationId xmlns:a16="http://schemas.microsoft.com/office/drawing/2014/main" id="{D52EE0E4-3E13-42CA-8F04-AB1627E3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investment.title">
            <a:extLst xmlns:a="http://schemas.openxmlformats.org/drawingml/2006/main">
              <a:ext uri="{FF2B5EF4-FFF2-40B4-BE49-F238E27FC236}">
                <a16:creationId xmlns:a16="http://schemas.microsoft.com/office/drawing/2014/main" id="{0052EA9E-D2A3-4A70-85F3-CCD855C4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71575"/>
            <a:ext cx="10763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75" b="1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5775" b="1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Example investment</a:t>
            </a:r>
          </a:p>
        </p:txBody>
      </p:sp>
      <p:sp>
        <p:nvSpPr>
          <p:cNvPr id="4" name="slot.investment.body">
            <a:extLst xmlns:a="http://schemas.openxmlformats.org/drawingml/2006/main">
              <a:ext uri="{FF2B5EF4-FFF2-40B4-BE49-F238E27FC236}">
                <a16:creationId xmlns:a16="http://schemas.microsoft.com/office/drawing/2014/main" id="{8F109847-780A-48F6-AF3E-507ECC44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81300"/>
            <a:ext cx="3238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8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An illustrative fee for the sample scope. A real quote follows an agreed brief.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DCAAE-84FC-4521-9CED-0F5AC2C8F60B}"/>
              </a:ext>
            </a:extLst>
          </p:cNvPr>
          <p:cNvGraphicFramePr/>
          <p:nvPr/>
        </p:nvGraphicFramePr>
        <p:xfrm>
          <a:off xmlns:a="http://schemas.openxmlformats.org/drawingml/2006/main" x="4419600" y="2724150"/>
          <a:ext xmlns:a="http://schemas.openxmlformats.org/drawingml/2006/main" cx="729615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38750"/>
                <a:gridCol w="2057400"/>
              </a:tblGrid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Discovery and direction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T w="0">
                      <a:solidFill>
                        <a:srgbClr val="191A17"/>
                      </a:solidFill>
                      <a:prstDash val="solid"/>
                    </a:lnT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$1,800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T w="0">
                      <a:solidFill>
                        <a:srgbClr val="191A17"/>
                      </a:solidFill>
                      <a:prstDash val="solid"/>
                    </a:lnT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Identity development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$4,800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Artwork and handover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0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$1,800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  <a:tr h="738188"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1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Example total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191A17"/>
                      </a:solidFill>
                      <a:prstDash val="solid"/>
                    </a:lnL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  <a:tc>
                  <a:txBody>
                    <a:bodyPr lIns="0" tIns="133350" rIns="38100" bIns="133350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800" b="1">
                          <a:solidFill>
                            <a:srgbClr val="F3EFE6"/>
                          </a:solidFill>
                          <a:latin typeface="Rubik"/>
                          <a:ea typeface="Rubik"/>
                          <a:cs typeface="Rubik"/>
                        </a:rPr>
                        <a:t xml:space="preserve">$8,400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191A17"/>
                      </a:solidFill>
                      <a:prstDash val="solid"/>
                    </a:lnR>
                    <a:lnB w="0">
                      <a:solidFill>
                        <a:srgbClr val="191A17"/>
                      </a:solidFill>
                      <a:prstDash val="solid"/>
                    </a:lnB>
                    <a:solidFill>
                      <a:srgbClr val="191A17"/>
                    </a:solidFill>
                  </a:tcPr>
                </a:tc>
              </a:tr>
            </a:tbl>
          </a:graphicData>
        </a:graphic>
      </p:graphicFrame>
      <p:sp>
        <p:nvSpPr>
          <p:cNvPr id="6" name="slot.investment.footnote">
            <a:extLst xmlns:a="http://schemas.openxmlformats.org/drawingml/2006/main">
              <a:ext uri="{FF2B5EF4-FFF2-40B4-BE49-F238E27FC236}">
                <a16:creationId xmlns:a16="http://schemas.microsoft.com/office/drawing/2014/main" id="{1D57BFFA-90A2-4C70-AE0B-82A7730E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5857875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05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105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Illustrative USD fees, not an offer. Tax, production and third-party costs are not included.</a:t>
            </a:r>
          </a:p>
        </p:txBody>
      </p:sp>
      <p:sp>
        <p:nvSpPr>
          <p:cNvPr id="7" name="slot.investment.note">
            <a:extLst xmlns:a="http://schemas.openxmlformats.org/drawingml/2006/main">
              <a:ext uri="{FF2B5EF4-FFF2-40B4-BE49-F238E27FC236}">
                <a16:creationId xmlns:a16="http://schemas.microsoft.com/office/drawing/2014/main" id="{60C177E9-5CE4-4A32-B103-CE46093C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8" name="slot.investment.number">
            <a:extLst xmlns:a="http://schemas.openxmlformats.org/drawingml/2006/main">
              <a:ext uri="{FF2B5EF4-FFF2-40B4-BE49-F238E27FC236}">
                <a16:creationId xmlns:a16="http://schemas.microsoft.com/office/drawing/2014/main" id="{036CFCCE-5442-48A1-BC03-EFD68E534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F3EFE6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F3EFE6"/>
                </a:solidFill>
                <a:latin typeface="Rubik"/>
                <a:ea typeface="Rubik"/>
                <a:cs typeface="Rubik"/>
              </a:rPr>
              <a:t xml:space="preserve">10 / 12</a:t>
            </a:r>
          </a:p>
        </p:txBody>
      </p:sp>
    </p:spTree>
    <p:extLst>
      <p:ext uri="{BB962C8B-B14F-4D97-AF65-F5344CB8AC3E}">
        <p14:creationId xmlns:p14="http://schemas.microsoft.com/office/powerpoint/2010/main" val="10128078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ot.boundaries.brand">
            <a:extLst xmlns:a="http://schemas.openxmlformats.org/drawingml/2006/main">
              <a:ext uri="{FF2B5EF4-FFF2-40B4-BE49-F238E27FC236}">
                <a16:creationId xmlns:a16="http://schemas.microsoft.com/office/drawing/2014/main" id="{C3BEB530-2E01-4142-B7EB-63AB2C0FF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2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boundaries.edition">
            <a:extLst xmlns:a="http://schemas.openxmlformats.org/drawingml/2006/main">
              <a:ext uri="{FF2B5EF4-FFF2-40B4-BE49-F238E27FC236}">
                <a16:creationId xmlns:a16="http://schemas.microsoft.com/office/drawing/2014/main" id="{FB84A4AA-974A-4A2D-BCBF-9DDF6E791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7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7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Brand identity proposal / 01</a:t>
            </a:r>
          </a:p>
        </p:txBody>
      </p:sp>
      <p:sp>
        <p:nvSpPr>
          <p:cNvPr id="3" name="slot.boundaries.title">
            <a:extLst xmlns:a="http://schemas.openxmlformats.org/drawingml/2006/main">
              <a:ext uri="{FF2B5EF4-FFF2-40B4-BE49-F238E27FC236}">
                <a16:creationId xmlns:a16="http://schemas.microsoft.com/office/drawing/2014/main" id="{12991815-2BA9-42FA-9247-A44587D7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38250"/>
            <a:ext cx="11049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5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57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What this scope covers</a:t>
            </a:r>
          </a:p>
        </p:txBody>
      </p:sp>
      <p:sp>
        <p:nvSpPr>
          <p:cNvPr id="4" name="slot.boundaries.includedTitle">
            <a:extLst xmlns:a="http://schemas.openxmlformats.org/drawingml/2006/main">
              <a:ext uri="{FF2B5EF4-FFF2-40B4-BE49-F238E27FC236}">
                <a16:creationId xmlns:a16="http://schemas.microsoft.com/office/drawing/2014/main" id="{522A8577-408E-4726-918B-5B4A28D7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295650"/>
            <a:ext cx="5238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defPPr>
            <a:lvl1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1pPr>
            <a:lvl2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2pPr>
            <a:lvl3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3pPr>
            <a:lvl4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4pPr>
            <a:lvl5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5pPr>
            <a:lvl6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6pPr>
            <a:lvl7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7pPr>
            <a:lvl8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8pPr>
            <a:lvl9pPr algn="l"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ED492A"/>
                </a:solidFill>
                <a:latin typeface="Rubik"/>
                <a:ea typeface="Rubik"/>
                <a:cs typeface="Rubik"/>
              </a:defRPr>
            </a:pPr>
            <a:r>
              <a:rPr sz="2400" b="1">
                <a:solidFill>
                  <a:srgbClr val="ED492A"/>
                </a:solidFill>
                <a:latin typeface="Rubik"/>
                <a:ea typeface="Rubik"/>
                <a:cs typeface="Rubik"/>
              </a:rPr>
              <a:t xml:space="preserve">Included in this example</a:t>
            </a:r>
          </a:p>
        </p:txBody>
      </p:sp>
      <p:sp>
        <p:nvSpPr>
          <p:cNvPr id="5" name="slot.boundaries.included">
            <a:extLst xmlns:a="http://schemas.openxmlformats.org/drawingml/2006/main">
              <a:ext uri="{FF2B5EF4-FFF2-40B4-BE49-F238E27FC236}">
                <a16:creationId xmlns:a16="http://schemas.microsoft.com/office/drawing/2014/main" id="{324FF33A-AEF0-4E23-8AAE-7011AE3F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81475"/>
            <a:ext cx="509587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0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One selected identity direction, two refinement rounds and the applications listed in this proposal.</a:t>
            </a:r>
          </a:p>
        </p:txBody>
      </p:sp>
      <p:sp>
        <p:nvSpPr>
          <p:cNvPr id="6" name="slot.boundaries.separateTitle">
            <a:extLst xmlns:a="http://schemas.openxmlformats.org/drawingml/2006/main">
              <a:ext uri="{FF2B5EF4-FFF2-40B4-BE49-F238E27FC236}">
                <a16:creationId xmlns:a16="http://schemas.microsoft.com/office/drawing/2014/main" id="{6A6FEDFF-B3C4-4847-8CFB-04305A5ED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29565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4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4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Agreed separately</a:t>
            </a:r>
          </a:p>
        </p:txBody>
      </p:sp>
      <p:sp>
        <p:nvSpPr>
          <p:cNvPr id="7" name="slot.boundaries.separate">
            <a:extLst xmlns:a="http://schemas.openxmlformats.org/drawingml/2006/main">
              <a:ext uri="{FF2B5EF4-FFF2-40B4-BE49-F238E27FC236}">
                <a16:creationId xmlns:a16="http://schemas.microsoft.com/office/drawing/2014/main" id="{8210FF00-9A94-4F08-891E-7044294B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181475"/>
            <a:ext cx="4953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0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0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Printing, photography, copywriting, website development and additional rollout work.</a:t>
            </a:r>
          </a:p>
        </p:txBody>
      </p:sp>
      <p:sp>
        <p:nvSpPr>
          <p:cNvPr id="8" name="slot.boundaries.note">
            <a:extLst xmlns:a="http://schemas.openxmlformats.org/drawingml/2006/main">
              <a:ext uri="{FF2B5EF4-FFF2-40B4-BE49-F238E27FC236}">
                <a16:creationId xmlns:a16="http://schemas.microsoft.com/office/drawing/2014/main" id="{8E9AADF4-525D-492F-9BA1-9C52B4F7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9" name="slot.boundaries.number">
            <a:extLst xmlns:a="http://schemas.openxmlformats.org/drawingml/2006/main">
              <a:ext uri="{FF2B5EF4-FFF2-40B4-BE49-F238E27FC236}">
                <a16:creationId xmlns:a16="http://schemas.microsoft.com/office/drawing/2014/main" id="{8E0667DB-3C88-4EEA-AE89-71F93ADEC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11 / 12</a:t>
            </a:r>
          </a:p>
        </p:txBody>
      </p:sp>
    </p:spTree>
    <p:extLst>
      <p:ext uri="{BB962C8B-B14F-4D97-AF65-F5344CB8AC3E}">
        <p14:creationId xmlns:p14="http://schemas.microsoft.com/office/powerpoint/2010/main" val="115066055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D49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next.brand">
            <a:extLst xmlns:a="http://schemas.openxmlformats.org/drawingml/2006/main">
              <a:ext uri="{FF2B5EF4-FFF2-40B4-BE49-F238E27FC236}">
                <a16:creationId xmlns:a16="http://schemas.microsoft.com/office/drawing/2014/main" id="{4D28C636-72AF-4FF2-A9AF-05B28AD7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3375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35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35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Dayform Studio</a:t>
            </a:r>
          </a:p>
        </p:txBody>
      </p:sp>
      <p:sp>
        <p:nvSpPr>
          <p:cNvPr id="2" name="slot.next.title">
            <a:extLst xmlns:a="http://schemas.openxmlformats.org/drawingml/2006/main">
              <a:ext uri="{FF2B5EF4-FFF2-40B4-BE49-F238E27FC236}">
                <a16:creationId xmlns:a16="http://schemas.microsoft.com/office/drawing/2014/main" id="{1B8640B4-CAD1-4F03-B2D7-8BA74D73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95400"/>
            <a:ext cx="11049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7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The next</a:t>
            </a:r>
          </a:p>
          <a:p xmlns:a="http://schemas.openxmlformats.org/drawingml/2006/main">
            <a:pPr algn="l">
              <a:lnSpc>
                <a:spcPct val="106000"/>
              </a:lnSpc>
              <a:buNone/>
              <a:defRPr sz="8700" b="1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700" b="1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conversation</a:t>
            </a:r>
          </a:p>
        </p:txBody>
      </p:sp>
      <p:sp>
        <p:nvSpPr>
          <p:cNvPr id="3" name="slot.next.body">
            <a:extLst xmlns:a="http://schemas.openxmlformats.org/drawingml/2006/main">
              <a:ext uri="{FF2B5EF4-FFF2-40B4-BE49-F238E27FC236}">
                <a16:creationId xmlns:a16="http://schemas.microsoft.com/office/drawing/2014/main" id="{6FFC8CDE-F3DA-4742-82DA-08149E31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524375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225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225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Confirm the brief, agree on the scope and choose a starting date.</a:t>
            </a:r>
          </a:p>
        </p:txBody>
      </p:sp>
      <p:sp>
        <p:nvSpPr>
          <p:cNvPr id="4" name="slot.next.action">
            <a:extLst xmlns:a="http://schemas.openxmlformats.org/drawingml/2006/main">
              <a:ext uri="{FF2B5EF4-FFF2-40B4-BE49-F238E27FC236}">
                <a16:creationId xmlns:a16="http://schemas.microsoft.com/office/drawing/2014/main" id="{A03D28C0-C304-4835-830B-EFB806AA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0"/>
            <a:ext cx="4905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8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18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Let’s review the proposal together</a:t>
            </a:r>
          </a:p>
        </p:txBody>
      </p:sp>
      <p:sp>
        <p:nvSpPr>
          <p:cNvPr id="5" name="slot.next.note">
            <a:extLst xmlns:a="http://schemas.openxmlformats.org/drawingml/2006/main">
              <a:ext uri="{FF2B5EF4-FFF2-40B4-BE49-F238E27FC236}">
                <a16:creationId xmlns:a16="http://schemas.microsoft.com/office/drawing/2014/main" id="{61774B85-20B9-42C9-ABF4-BFE7C6FB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57950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l"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825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Fictional studio and concept studies. Scope, fees and timing are examples.</a:t>
            </a:r>
          </a:p>
        </p:txBody>
      </p:sp>
      <p:sp>
        <p:nvSpPr>
          <p:cNvPr id="6" name="slot.next.number">
            <a:extLst xmlns:a="http://schemas.openxmlformats.org/drawingml/2006/main">
              <a:ext uri="{FF2B5EF4-FFF2-40B4-BE49-F238E27FC236}">
                <a16:creationId xmlns:a16="http://schemas.microsoft.com/office/drawing/2014/main" id="{3D036882-AAE1-42A4-A9ED-7C4F2B84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defPPr>
            <a:lvl1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1pPr>
            <a:lvl2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2pPr>
            <a:lvl3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3pPr>
            <a:lvl4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4pPr>
            <a:lvl5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5pPr>
            <a:lvl6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6pPr>
            <a:lvl7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7pPr>
            <a:lvl8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8pPr>
            <a:lvl9pPr algn="r"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lvl9pPr>
          </a:lstStyle>
          <a:p xmlns:a="http://schemas.openxmlformats.org/drawingml/2006/main">
            <a:pPr algn="r">
              <a:lnSpc>
                <a:spcPct val="106000"/>
              </a:lnSpc>
              <a:buNone/>
              <a:defRPr sz="900" b="0">
                <a:solidFill>
                  <a:srgbClr val="191A17"/>
                </a:solidFill>
                <a:latin typeface="Rubik"/>
                <a:ea typeface="Rubik"/>
                <a:cs typeface="Rubik"/>
              </a:defRPr>
            </a:pPr>
            <a:r>
              <a:rPr sz="900" b="0">
                <a:solidFill>
                  <a:srgbClr val="191A17"/>
                </a:solidFill>
                <a:latin typeface="Rubik"/>
                <a:ea typeface="Rubik"/>
                <a:cs typeface="Rubik"/>
              </a:rPr>
              <a:t xml:space="preserve">12 / 12</a:t>
            </a:r>
          </a:p>
        </p:txBody>
      </p:sp>
    </p:spTree>
    <p:extLst>
      <p:ext uri="{BB962C8B-B14F-4D97-AF65-F5344CB8AC3E}">
        <p14:creationId xmlns:p14="http://schemas.microsoft.com/office/powerpoint/2010/main" val="5798025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Dayform Studio — Brand identity proposal / 01</dc:title>
  <dcterms:created xsi:type="dcterms:W3CDTF">2026-10-22T09:38:26.1510000Z</dcterms:created>
  <dcterms:modified xsi:type="dcterms:W3CDTF">2026-10-22T09:38:26.1510000Z</dcterms:modified>
</coreProperties>
</file>