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925b58db6e4305" /><Relationship Type="http://schemas.openxmlformats.org/officeDocument/2006/relationships/extended-properties" Target="/docProps/app.xml" Id="R45afea3c04e5444b" /><Relationship Type="http://schemas.openxmlformats.org/officeDocument/2006/relationships/officeDocument" Target="/ppt/presentation.xml" Id="R261d4b5b0cef4a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a7afaa15f54bf9"/>
  </p:sldMasterIdLst>
  <p:notesMasterIdLst>
    <p:notesMasterId xmlns:r="http://schemas.openxmlformats.org/officeDocument/2006/relationships" r:id="Rc3ff7ae6d83a4fed"/>
  </p:notesMasterIdLst>
  <p:sldIdLst>
    <p:sldId xmlns:r="http://schemas.openxmlformats.org/officeDocument/2006/relationships" id="256" r:id="R3858c854895d4e30"/>
    <p:sldId xmlns:r="http://schemas.openxmlformats.org/officeDocument/2006/relationships" id="257" r:id="R21c9f2a618ac4c52"/>
    <p:sldId xmlns:r="http://schemas.openxmlformats.org/officeDocument/2006/relationships" id="258" r:id="R431d8e793ef84c0a"/>
    <p:sldId xmlns:r="http://schemas.openxmlformats.org/officeDocument/2006/relationships" id="259" r:id="Rf6977508daba48bb"/>
    <p:sldId xmlns:r="http://schemas.openxmlformats.org/officeDocument/2006/relationships" id="260" r:id="R5911e211b9f14ccb"/>
    <p:sldId xmlns:r="http://schemas.openxmlformats.org/officeDocument/2006/relationships" id="261" r:id="R1fca087158f94df6"/>
    <p:sldId xmlns:r="http://schemas.openxmlformats.org/officeDocument/2006/relationships" id="262" r:id="R35e22b52c3a14751"/>
    <p:sldId xmlns:r="http://schemas.openxmlformats.org/officeDocument/2006/relationships" id="263" r:id="R7e6d29793a1a46b5"/>
    <p:sldId xmlns:r="http://schemas.openxmlformats.org/officeDocument/2006/relationships" id="264" r:id="R9e7d84d394864b6b"/>
    <p:sldId xmlns:r="http://schemas.openxmlformats.org/officeDocument/2006/relationships" id="265" r:id="R3e2f590583474e27"/>
    <p:sldId xmlns:r="http://schemas.openxmlformats.org/officeDocument/2006/relationships" id="266" r:id="R70a3af8605ae4c1d"/>
    <p:sldId xmlns:r="http://schemas.openxmlformats.org/officeDocument/2006/relationships" id="267" r:id="Rf7a4ccc453fa4a2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50a030cc419471f" /><Relationship Type="http://schemas.openxmlformats.org/officeDocument/2006/relationships/slideMaster" Target="/ppt/slideMasters/slideMaster1.xml" Id="Rc7a7afaa15f54bf9" /><Relationship Type="http://schemas.openxmlformats.org/officeDocument/2006/relationships/notesMaster" Target="/ppt/notesMasters/notesMaster1.xml" Id="Rc3ff7ae6d83a4fed" /><Relationship Type="http://schemas.openxmlformats.org/officeDocument/2006/relationships/presProps" Target="/ppt/presProps.xml" Id="Rf9baf9c00a51454c" /><Relationship Type="http://schemas.openxmlformats.org/officeDocument/2006/relationships/tableStyles" Target="/ppt/tableStyles.xml" Id="R0e9aef49eb5d461a" /><Relationship Type="http://schemas.openxmlformats.org/officeDocument/2006/relationships/slide" Target="/ppt/slides/slide1.xml" Id="R3858c854895d4e30" /><Relationship Type="http://schemas.openxmlformats.org/officeDocument/2006/relationships/slide" Target="/ppt/slides/slide2.xml" Id="R21c9f2a618ac4c52" /><Relationship Type="http://schemas.openxmlformats.org/officeDocument/2006/relationships/slide" Target="/ppt/slides/slide3.xml" Id="R431d8e793ef84c0a" /><Relationship Type="http://schemas.openxmlformats.org/officeDocument/2006/relationships/slide" Target="/ppt/slides/slide4.xml" Id="Rf6977508daba48bb" /><Relationship Type="http://schemas.openxmlformats.org/officeDocument/2006/relationships/slide" Target="/ppt/slides/slide5.xml" Id="R5911e211b9f14ccb" /><Relationship Type="http://schemas.openxmlformats.org/officeDocument/2006/relationships/slide" Target="/ppt/slides/slide6.xml" Id="R1fca087158f94df6" /><Relationship Type="http://schemas.openxmlformats.org/officeDocument/2006/relationships/slide" Target="/ppt/slides/slide7.xml" Id="R35e22b52c3a14751" /><Relationship Type="http://schemas.openxmlformats.org/officeDocument/2006/relationships/slide" Target="/ppt/slides/slide8.xml" Id="R7e6d29793a1a46b5" /><Relationship Type="http://schemas.openxmlformats.org/officeDocument/2006/relationships/slide" Target="/ppt/slides/slide9.xml" Id="R9e7d84d394864b6b" /><Relationship Type="http://schemas.openxmlformats.org/officeDocument/2006/relationships/slide" Target="/ppt/slides/slide10.xml" Id="R3e2f590583474e27" /><Relationship Type="http://schemas.openxmlformats.org/officeDocument/2006/relationships/slide" Target="/ppt/slides/slide11.xml" Id="R70a3af8605ae4c1d" /><Relationship Type="http://schemas.openxmlformats.org/officeDocument/2006/relationships/slide" Target="/ppt/slides/slide12.xml" Id="Rf7a4ccc453fa4a2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1c5932cb9949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01d6791ba24881" /><Relationship Type="http://schemas.openxmlformats.org/officeDocument/2006/relationships/notesMaster" Target="/ppt/notesMasters/notesMaster1.xml" Id="Rb0ace8819a1148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32f6fc2ff24ddc" /><Relationship Type="http://schemas.openxmlformats.org/officeDocument/2006/relationships/notesMaster" Target="/ppt/notesMasters/notesMaster1.xml" Id="Rde7e7c1bf2d64f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9be7e5af7841c6" /><Relationship Type="http://schemas.openxmlformats.org/officeDocument/2006/relationships/notesMaster" Target="/ppt/notesMasters/notesMaster1.xml" Id="R3fad38f4ee4945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e61db52fce4c7b" /><Relationship Type="http://schemas.openxmlformats.org/officeDocument/2006/relationships/notesMaster" Target="/ppt/notesMasters/notesMaster1.xml" Id="Re54cf9aa718943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1901d8f28124b17" /><Relationship Type="http://schemas.openxmlformats.org/officeDocument/2006/relationships/notesMaster" Target="/ppt/notesMasters/notesMaster1.xml" Id="Rb65ef26acf064c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36a92f0903487e" /><Relationship Type="http://schemas.openxmlformats.org/officeDocument/2006/relationships/notesMaster" Target="/ppt/notesMasters/notesMaster1.xml" Id="R5c4c4a834b814f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b2734e443a64d17" /><Relationship Type="http://schemas.openxmlformats.org/officeDocument/2006/relationships/notesMaster" Target="/ppt/notesMasters/notesMaster1.xml" Id="Rd91f11f7069f4a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6d7c8b16594311" /><Relationship Type="http://schemas.openxmlformats.org/officeDocument/2006/relationships/notesMaster" Target="/ppt/notesMasters/notesMaster1.xml" Id="R13fab0f7393947a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b3f4b5ebe684c16" /><Relationship Type="http://schemas.openxmlformats.org/officeDocument/2006/relationships/notesMaster" Target="/ppt/notesMasters/notesMaster1.xml" Id="Rd1a6b0b3191743f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9230c1e8204d72" /><Relationship Type="http://schemas.openxmlformats.org/officeDocument/2006/relationships/notesMaster" Target="/ppt/notesMasters/notesMaster1.xml" Id="Rf750b3f65b33406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267c7c2d97410d" /><Relationship Type="http://schemas.openxmlformats.org/officeDocument/2006/relationships/notesMaster" Target="/ppt/notesMasters/notesMaster1.xml" Id="R4157325a74194a7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e0ee08a88654ac8" /><Relationship Type="http://schemas.openxmlformats.org/officeDocument/2006/relationships/notesMaster" Target="/ppt/notesMasters/notesMaster1.xml" Id="R8ad2687c68b440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等待向潜在用户验证的问题假设。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原创界面概念，不是已上线产品的操作录像。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拟议流程；录音权限和工具集成仍需验证。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准备研究的目标群体，并非已有客户。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价格仅为示例假设；当前没有正在出售的套餐。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拟议的推广方式；尚无获客或留存结果。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尚未开展的验证计划，不是已完成的研究结论。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示例模型：上月活跃团队 × 留存率 + 新团队，展示值取整。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示例顺序；实际时间取决于约定范围和团队安排。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概念所需的角色，不代表已有具名团队或相关资历。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虚构产品；计划、价格与推演数据均为示例。 示例试点邀请；请替换为你的真实诉求和联系方式。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f14609749149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b8fa467d63496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bb138ae4ff474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84a1757da6469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b64ecfffef4b1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1633f27044469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6F1C23-960E-4BB5-96D5-5671F8C8A0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F664754-37F1-4D20-A5B9-7F72222E9BC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F4C6730-28BD-4F6C-B705-275A1CFB59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CB92D9-3AF8-48D0-A32E-18E15F7CE2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2DE23C4-0D77-474E-9128-E21CBB8F9F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8F9131D-4FD8-497C-A9E7-13D4B2AB2F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19016A-37B2-4453-AF78-083A4EF0FD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9008EE8-0B4B-460C-9BFA-06523A4F242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1A08B6-2363-4169-B00B-B14AB5B1A82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8E9E66C-9037-4CFA-9745-C56A3F38A4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3fb437b2754838" /><Relationship Type="http://schemas.openxmlformats.org/officeDocument/2006/relationships/slideLayout" Target="/ppt/slideLayouts/slideLayout1.xml" Id="R151b766d4bb94779" /><Relationship Type="http://schemas.openxmlformats.org/officeDocument/2006/relationships/slideLayout" Target="/ppt/slideLayouts/slideLayout2.xml" Id="R2db262beca49471d" /><Relationship Type="http://schemas.openxmlformats.org/officeDocument/2006/relationships/slideLayout" Target="/ppt/slideLayouts/slideLayout3.xml" Id="R63a6689ca24e4e3c" /><Relationship Type="http://schemas.openxmlformats.org/officeDocument/2006/relationships/slideLayout" Target="/ppt/slideLayouts/slideLayout4.xml" Id="R91db7b8cbb8945bc" /><Relationship Type="http://schemas.openxmlformats.org/officeDocument/2006/relationships/slideLayout" Target="/ppt/slideLayouts/slideLayout5.xml" Id="Raeaabf75072842c7" /><Relationship Type="http://schemas.openxmlformats.org/officeDocument/2006/relationships/slideLayout" Target="/ppt/slideLayouts/slideLayout6.xml" Id="R0fd8e803122d45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1b766d4bb94779"/>
    <p:sldLayoutId xmlns:r="http://schemas.openxmlformats.org/officeDocument/2006/relationships" id="2147483650" r:id="R2db262beca49471d"/>
    <p:sldLayoutId xmlns:r="http://schemas.openxmlformats.org/officeDocument/2006/relationships" id="2147483651" r:id="R63a6689ca24e4e3c"/>
    <p:sldLayoutId xmlns:r="http://schemas.openxmlformats.org/officeDocument/2006/relationships" id="2147483652" r:id="R91db7b8cbb8945bc"/>
    <p:sldLayoutId xmlns:r="http://schemas.openxmlformats.org/officeDocument/2006/relationships" id="2147483653" r:id="Raeaabf75072842c7"/>
    <p:sldLayoutId xmlns:r="http://schemas.openxmlformats.org/officeDocument/2006/relationships" id="2147483654" r:id="R0fd8e803122d45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26044da36543d4" /><Relationship Type="http://schemas.openxmlformats.org/officeDocument/2006/relationships/image" Target="../media/signal-hero.png" Id="R5adaae87264a4e3a" /><Relationship Type="http://schemas.openxmlformats.org/officeDocument/2006/relationships/notesSlide" Target="/ppt/notesSlides/notesSlide1.xml" Id="Raf23cfb562ef4b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37e4f2fcd64b97" /><Relationship Type="http://schemas.openxmlformats.org/officeDocument/2006/relationships/notesSlide" Target="/ppt/notesSlides/notesSlide2.xml" Id="R76fea56f92bd40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e763420f344a66" /><Relationship Type="http://schemas.openxmlformats.org/officeDocument/2006/relationships/notesSlide" Target="/ppt/notesSlides/notesSlide3.xml" Id="R024a3829bcbb47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d98bb11c994e5d" /><Relationship Type="http://schemas.openxmlformats.org/officeDocument/2006/relationships/notesSlide" Target="/ppt/notesSlides/notesSlide4.xml" Id="R948bd40cd2764c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23d0df914a451b" /><Relationship Type="http://schemas.openxmlformats.org/officeDocument/2006/relationships/notesSlide" Target="/ppt/notesSlides/notesSlide5.xml" Id="R093e437846164c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d33f9485f6474b" /><Relationship Type="http://schemas.openxmlformats.org/officeDocument/2006/relationships/notesSlide" Target="/ppt/notesSlides/notesSlide6.xml" Id="Rea1fbd098d3b448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897a67963b41a9" /><Relationship Type="http://schemas.openxmlformats.org/officeDocument/2006/relationships/notesSlide" Target="/ppt/notesSlides/notesSlide7.xml" Id="R8bb576ddf5cb4eb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4e243349a84eba" /><Relationship Type="http://schemas.openxmlformats.org/officeDocument/2006/relationships/notesSlide" Target="/ppt/notesSlides/notesSlide8.xml" Id="R3af46a04287844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405fae661a4f47" /><Relationship Type="http://schemas.openxmlformats.org/officeDocument/2006/relationships/chart" Target="/ppt/slides/charts/chart1.xml" Id="Rb6ccec26b29e4667" /><Relationship Type="http://schemas.openxmlformats.org/officeDocument/2006/relationships/notesSlide" Target="/ppt/notesSlides/notesSlide9.xml" Id="R355e2117f5c544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065ff0edeb43a9" /><Relationship Type="http://schemas.openxmlformats.org/officeDocument/2006/relationships/notesSlide" Target="/ppt/notesSlides/notesSlide10.xml" Id="R4da0ddc65ed0477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bfa9caf6824e10" /><Relationship Type="http://schemas.openxmlformats.org/officeDocument/2006/relationships/notesSlide" Target="/ppt/notesSlides/notesSlide11.xml" Id="R5f52efbac1a1499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ac40a2c0d14223" /><Relationship Type="http://schemas.openxmlformats.org/officeDocument/2006/relationships/image" Target="../media/signal-hero.png" Id="Rae2db8cec2ed42d3" /><Relationship Type="http://schemas.openxmlformats.org/officeDocument/2006/relationships/notesSlide" Target="/ppt/notesSlides/notesSlide12.xml" Id="R61d732a9cd8f448a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示例活跃团队数</c:v>
          </c:tx>
          <c:spPr>
            <a:ln xmlns:a="http://schemas.openxmlformats.org/drawingml/2006/main" w="38100">
              <a:solidFill>
                <a:srgbClr val="244BFF"/>
              </a:solidFill>
              <a:prstDash val="solid"/>
            </a:ln>
          </c:spPr>
          <c:marker>
            <c:symbol val="circle"/>
            <c:size val="7"/>
            <c:spPr>
              <a:solidFill xmlns:a="http://schemas.openxmlformats.org/drawingml/2006/main">
                <a:srgbClr val="244BFF"/>
              </a:solidFill>
            </c:spPr>
          </c:marker>
          <c:cat>
            <c:strRef>
              <c:f>'Chart Data'!$A$2:$A$7</c:f>
              <c:strCache>
                <c:ptCount val="6"/>
                <c:pt idx="0">
                  <c:v>第1月</c:v>
                </c:pt>
                <c:pt idx="1">
                  <c:v>第2月</c:v>
                </c:pt>
                <c:pt idx="2">
                  <c:v>第3月</c:v>
                </c:pt>
                <c:pt idx="3">
                  <c:v>第4月</c:v>
                </c:pt>
                <c:pt idx="4">
                  <c:v>第5月</c:v>
                </c:pt>
                <c:pt idx="5">
                  <c:v>第6月</c:v>
                </c:pt>
              </c:strCache>
            </c:strRef>
          </c:cat>
          <c:val>
            <c:numRef>
              <c:f>'Chart Data'!$B$2:$B$7</c:f>
              <c:numCache>
                <c:formatCode>0</c:formatCode>
                <c:ptCount val="6"/>
                <c:pt idx="0">
                  <c:v>17</c:v>
                </c:pt>
                <c:pt idx="1">
                  <c:v>21</c:v>
                </c:pt>
                <c:pt idx="2">
                  <c:v>25</c:v>
                </c:pt>
                <c:pt idx="3">
                  <c:v>29</c:v>
                </c:pt>
                <c:pt idx="4">
                  <c:v>32</c:v>
                </c:pt>
                <c:pt idx="5">
                  <c:v>34</c:v>
                </c:pt>
              </c:numCache>
            </c:numRef>
          </c:val>
          <c:smooth val="0"/>
        </c:ser>
        <c:dLbls>
          <c:numFmt formatCode="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 b="1">
                  <a:solidFill>
                    <a:srgbClr val="111B2B"/>
                  </a:solidFill>
                  <a:latin typeface="Noto Sans SC"/>
                  <a:ea typeface="Noto Sans SC"/>
                  <a:cs typeface="Noto Sans SC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E1E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1ED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200">
                    <a:solidFill>
                      <a:srgbClr val="657188"/>
                    </a:solidFill>
                    <a:latin typeface="Noto Sans SC"/>
                    <a:ea typeface="Noto Sans SC"/>
                    <a:cs typeface="Noto Sans SC"/>
                  </a:rPr>
                  <a:t>活跃团队数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>
                  <a:solidFill>
                    <a:srgbClr val="657188"/>
                  </a:solidFill>
                  <a:latin typeface="Noto Sans SC"/>
                  <a:ea typeface="Noto Sans SC"/>
                  <a:cs typeface="Noto Sans SC"/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9FD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7F9FD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EAF1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 descr="原创钴蓝玻璃环概念图">
            <a:extLst xmlns:a="http://schemas.openxmlformats.org/drawingml/2006/main">
              <a:ext uri="{FF2B5EF4-FFF2-40B4-BE49-F238E27FC236}">
                <a16:creationId xmlns:a16="http://schemas.microsoft.com/office/drawing/2014/main" id="{411CAC8D-BA8E-4B78-8D6F-AD336DB937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daae87264a4e3a"/>
          <a:srcRect xmlns:a="http://schemas.openxmlformats.org/drawingml/2006/main" l="0" r="0" t="27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ot.cover.brand">
            <a:extLst xmlns:a="http://schemas.openxmlformats.org/drawingml/2006/main">
              <a:ext uri="{FF2B5EF4-FFF2-40B4-BE49-F238E27FC236}">
                <a16:creationId xmlns:a16="http://schemas.microsoft.com/office/drawing/2014/main" id="{4ECB55FD-E1EB-45E3-A292-29A0F0A6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3" name="slot.cover.edition">
            <a:extLst xmlns:a="http://schemas.openxmlformats.org/drawingml/2006/main">
              <a:ext uri="{FF2B5EF4-FFF2-40B4-BE49-F238E27FC236}">
                <a16:creationId xmlns:a16="http://schemas.microsoft.com/office/drawing/2014/main" id="{734166D0-6AEC-4957-AFF9-4512A8837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4" name="slot.cover.title">
            <a:extLst xmlns:a="http://schemas.openxmlformats.org/drawingml/2006/main">
              <a:ext uri="{FF2B5EF4-FFF2-40B4-BE49-F238E27FC236}">
                <a16:creationId xmlns:a16="http://schemas.microsoft.com/office/drawing/2014/main" id="{7CF12673-CA1F-413F-BB4B-78C27BC19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6667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67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67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54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会议结束，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67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54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工作继续。</a:t>
            </a:r>
          </a:p>
        </p:txBody>
      </p:sp>
      <p:sp>
        <p:nvSpPr>
          <p:cNvPr id="5" name="slot.cover.body">
            <a:extLst xmlns:a="http://schemas.openxmlformats.org/drawingml/2006/main">
              <a:ext uri="{FF2B5EF4-FFF2-40B4-BE49-F238E27FC236}">
                <a16:creationId xmlns:a16="http://schemas.microsoft.com/office/drawing/2014/main" id="{BB1D8A80-B7D9-4D8F-9F7D-5092DD47C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29125"/>
            <a:ext cx="4381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把讨论交接成一件有人负责的下一步。</a:t>
            </a:r>
          </a:p>
        </p:txBody>
      </p:sp>
      <p:sp>
        <p:nvSpPr>
          <p:cNvPr id="6" name="slot.cover.label">
            <a:extLst xmlns:a="http://schemas.openxmlformats.org/drawingml/2006/main">
              <a:ext uri="{FF2B5EF4-FFF2-40B4-BE49-F238E27FC236}">
                <a16:creationId xmlns:a16="http://schemas.microsoft.com/office/drawing/2014/main" id="{5F551555-6350-443F-8E94-98675278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6262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244BFF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244BFF"/>
                </a:solidFill>
                <a:latin typeface="Noto Sans SC"/>
                <a:ea typeface="Noto Sans SC"/>
                <a:cs typeface="Noto Sans SC"/>
              </a:rPr>
              <a:t xml:space="preserve">认识这个产品概念</a:t>
            </a:r>
          </a:p>
        </p:txBody>
      </p:sp>
      <p:sp>
        <p:nvSpPr>
          <p:cNvPr id="7" name="slot.cover.note">
            <a:extLst xmlns:a="http://schemas.openxmlformats.org/drawingml/2006/main">
              <a:ext uri="{FF2B5EF4-FFF2-40B4-BE49-F238E27FC236}">
                <a16:creationId xmlns:a16="http://schemas.microsoft.com/office/drawing/2014/main" id="{50103DAC-A907-4672-9926-90DCCA6D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8" name="slot.cover.number">
            <a:extLst xmlns:a="http://schemas.openxmlformats.org/drawingml/2006/main">
              <a:ext uri="{FF2B5EF4-FFF2-40B4-BE49-F238E27FC236}">
                <a16:creationId xmlns:a16="http://schemas.microsoft.com/office/drawing/2014/main" id="{03C93390-4BAF-4A16-B6ED-128318278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01 / 12</a:t>
            </a:r>
          </a:p>
        </p:txBody>
      </p:sp>
    </p:spTree>
    <p:extLst>
      <p:ext uri="{BB962C8B-B14F-4D97-AF65-F5344CB8AC3E}">
        <p14:creationId xmlns:p14="http://schemas.microsoft.com/office/powerpoint/2010/main" val="8287068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B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ot.problem.brand">
            <a:extLst xmlns:a="http://schemas.openxmlformats.org/drawingml/2006/main">
              <a:ext uri="{FF2B5EF4-FFF2-40B4-BE49-F238E27FC236}">
                <a16:creationId xmlns:a16="http://schemas.microsoft.com/office/drawing/2014/main" id="{21C691FD-DC74-4C0D-A2A0-5C9E8EAB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problem.edition">
            <a:extLst xmlns:a="http://schemas.openxmlformats.org/drawingml/2006/main">
              <a:ext uri="{FF2B5EF4-FFF2-40B4-BE49-F238E27FC236}">
                <a16:creationId xmlns:a16="http://schemas.microsoft.com/office/drawing/2014/main" id="{AEAF480B-383A-4D9D-B42A-64002BF6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3" name="slot.problem.title">
            <a:extLst xmlns:a="http://schemas.openxmlformats.org/drawingml/2006/main">
              <a:ext uri="{FF2B5EF4-FFF2-40B4-BE49-F238E27FC236}">
                <a16:creationId xmlns:a16="http://schemas.microsoft.com/office/drawing/2014/main" id="{AE84046F-FAC1-40D9-BA56-3629921D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228725"/>
            <a:ext cx="11049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570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700" b="1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4575" b="1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记录不难，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700" b="1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4575" b="1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交接才是难题。</a:t>
            </a:r>
          </a:p>
        </p:txBody>
      </p:sp>
      <p:sp>
        <p:nvSpPr>
          <p:cNvPr id="4" name="box.problem.rule0">
            <a:extLst xmlns:a="http://schemas.openxmlformats.org/drawingml/2006/main">
              <a:ext uri="{FF2B5EF4-FFF2-40B4-BE49-F238E27FC236}">
                <a16:creationId xmlns:a16="http://schemas.microsoft.com/office/drawing/2014/main" id="{51F73123-5375-46B0-B500-F32E8B12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5" name="slot.problem.n0">
            <a:extLst xmlns:a="http://schemas.openxmlformats.org/drawingml/2006/main">
              <a:ext uri="{FF2B5EF4-FFF2-40B4-BE49-F238E27FC236}">
                <a16:creationId xmlns:a16="http://schemas.microsoft.com/office/drawing/2014/main" id="{8F099094-AD61-4374-87F9-176FBC077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A8C5FF"/>
                </a:solidFill>
                <a:latin typeface="Inter"/>
                <a:ea typeface="Inter"/>
                <a:cs typeface="Inter"/>
              </a:rPr>
              <a:t xml:space="preserve">01</a:t>
            </a:r>
          </a:p>
        </p:txBody>
      </p:sp>
      <p:sp>
        <p:nvSpPr>
          <p:cNvPr id="6" name="slot.problem.heading0">
            <a:extLst xmlns:a="http://schemas.openxmlformats.org/drawingml/2006/main">
              <a:ext uri="{FF2B5EF4-FFF2-40B4-BE49-F238E27FC236}">
                <a16:creationId xmlns:a16="http://schemas.microsoft.com/office/drawing/2014/main" id="{BF03F787-3EAE-4B96-B0E0-C8CDD3EFC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决定埋在长记录里</a:t>
            </a:r>
          </a:p>
        </p:txBody>
      </p:sp>
      <p:sp>
        <p:nvSpPr>
          <p:cNvPr id="7" name="slot.problem.body0">
            <a:extLst xmlns:a="http://schemas.openxmlformats.org/drawingml/2006/main">
              <a:ext uri="{FF2B5EF4-FFF2-40B4-BE49-F238E27FC236}">
                <a16:creationId xmlns:a16="http://schemas.microsoft.com/office/drawing/2014/main" id="{3B0FFA87-A8D7-4D0C-BB0E-47523AD2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有用的背景，往往难以再次找到。</a:t>
            </a:r>
          </a:p>
        </p:txBody>
      </p:sp>
      <p:sp>
        <p:nvSpPr>
          <p:cNvPr id="8" name="box.problem.rule1">
            <a:extLst xmlns:a="http://schemas.openxmlformats.org/drawingml/2006/main">
              <a:ext uri="{FF2B5EF4-FFF2-40B4-BE49-F238E27FC236}">
                <a16:creationId xmlns:a16="http://schemas.microsoft.com/office/drawing/2014/main" id="{C2D22FA3-EC1E-490E-A8D7-6A47379F6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9" name="slot.problem.n1">
            <a:extLst xmlns:a="http://schemas.openxmlformats.org/drawingml/2006/main">
              <a:ext uri="{FF2B5EF4-FFF2-40B4-BE49-F238E27FC236}">
                <a16:creationId xmlns:a16="http://schemas.microsoft.com/office/drawing/2014/main" id="{220ACBA2-EE9A-4357-84DC-AF00AD645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A8C5FF"/>
                </a:solidFill>
                <a:latin typeface="Inter"/>
                <a:ea typeface="Inter"/>
                <a:cs typeface="Inter"/>
              </a:rPr>
              <a:t xml:space="preserve">02</a:t>
            </a:r>
          </a:p>
        </p:txBody>
      </p:sp>
      <p:sp>
        <p:nvSpPr>
          <p:cNvPr id="10" name="slot.problem.heading1">
            <a:extLst xmlns:a="http://schemas.openxmlformats.org/drawingml/2006/main">
              <a:ext uri="{FF2B5EF4-FFF2-40B4-BE49-F238E27FC236}">
                <a16:creationId xmlns:a16="http://schemas.microsoft.com/office/drawing/2014/main" id="{FA759A49-EF9F-4E9F-BCF1-C067DA4D6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负责人在另一款工具里</a:t>
            </a:r>
          </a:p>
        </p:txBody>
      </p:sp>
      <p:sp>
        <p:nvSpPr>
          <p:cNvPr id="11" name="slot.problem.body1">
            <a:extLst xmlns:a="http://schemas.openxmlformats.org/drawingml/2006/main">
              <a:ext uri="{FF2B5EF4-FFF2-40B4-BE49-F238E27FC236}">
                <a16:creationId xmlns:a16="http://schemas.microsoft.com/office/drawing/2014/main" id="{B698F9EC-C8E8-42B9-B003-E90D91F69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每个人都要重新整理一次交接。</a:t>
            </a:r>
          </a:p>
        </p:txBody>
      </p:sp>
      <p:sp>
        <p:nvSpPr>
          <p:cNvPr id="12" name="box.problem.rule2">
            <a:extLst xmlns:a="http://schemas.openxmlformats.org/drawingml/2006/main">
              <a:ext uri="{FF2B5EF4-FFF2-40B4-BE49-F238E27FC236}">
                <a16:creationId xmlns:a16="http://schemas.microsoft.com/office/drawing/2014/main" id="{939B14FA-4469-44B1-B083-DAA453CB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13" name="slot.problem.n2">
            <a:extLst xmlns:a="http://schemas.openxmlformats.org/drawingml/2006/main">
              <a:ext uri="{FF2B5EF4-FFF2-40B4-BE49-F238E27FC236}">
                <a16:creationId xmlns:a16="http://schemas.microsoft.com/office/drawing/2014/main" id="{4F85CF4B-CF31-41FB-A600-E8B02C8A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A8C5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A8C5FF"/>
                </a:solidFill>
                <a:latin typeface="Inter"/>
                <a:ea typeface="Inter"/>
                <a:cs typeface="Inter"/>
              </a:rPr>
              <a:t xml:space="preserve">03</a:t>
            </a:r>
          </a:p>
        </p:txBody>
      </p:sp>
      <p:sp>
        <p:nvSpPr>
          <p:cNvPr id="14" name="slot.problem.heading2">
            <a:extLst xmlns:a="http://schemas.openxmlformats.org/drawingml/2006/main">
              <a:ext uri="{FF2B5EF4-FFF2-40B4-BE49-F238E27FC236}">
                <a16:creationId xmlns:a16="http://schemas.microsoft.com/office/drawing/2014/main" id="{749C12EA-A29A-4504-A0AD-9EDE3A202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下周又问进展如何</a:t>
            </a:r>
          </a:p>
        </p:txBody>
      </p:sp>
      <p:sp>
        <p:nvSpPr>
          <p:cNvPr id="15" name="slot.problem.body2">
            <a:extLst xmlns:a="http://schemas.openxmlformats.org/drawingml/2006/main">
              <a:ext uri="{FF2B5EF4-FFF2-40B4-BE49-F238E27FC236}">
                <a16:creationId xmlns:a16="http://schemas.microsoft.com/office/drawing/2014/main" id="{74BE48F5-0943-4A6D-83E4-359DA772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下一次会议，常常先补上一次的上下文。</a:t>
            </a:r>
          </a:p>
        </p:txBody>
      </p:sp>
      <p:sp>
        <p:nvSpPr>
          <p:cNvPr id="16" name="slot.problem.caption">
            <a:extLst xmlns:a="http://schemas.openxmlformats.org/drawingml/2006/main">
              <a:ext uri="{FF2B5EF4-FFF2-40B4-BE49-F238E27FC236}">
                <a16:creationId xmlns:a16="http://schemas.microsoft.com/office/drawing/2014/main" id="{6F40E872-0686-4056-B54F-F063DC4B8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15050"/>
            <a:ext cx="1104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B8C7DC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B8C7DC"/>
                </a:solidFill>
                <a:latin typeface="Noto Sans SC"/>
                <a:ea typeface="Noto Sans SC"/>
                <a:cs typeface="Noto Sans SC"/>
              </a:rPr>
              <a:t xml:space="preserve">等待向潜在用户验证的问题假设。</a:t>
            </a:r>
          </a:p>
        </p:txBody>
      </p:sp>
      <p:sp>
        <p:nvSpPr>
          <p:cNvPr id="17" name="slot.problem.note">
            <a:extLst xmlns:a="http://schemas.openxmlformats.org/drawingml/2006/main">
              <a:ext uri="{FF2B5EF4-FFF2-40B4-BE49-F238E27FC236}">
                <a16:creationId xmlns:a16="http://schemas.microsoft.com/office/drawing/2014/main" id="{86E49C55-27E4-4E07-AB6A-EF021AC7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18" name="slot.problem.number">
            <a:extLst xmlns:a="http://schemas.openxmlformats.org/drawingml/2006/main">
              <a:ext uri="{FF2B5EF4-FFF2-40B4-BE49-F238E27FC236}">
                <a16:creationId xmlns:a16="http://schemas.microsoft.com/office/drawing/2014/main" id="{B843CE57-948D-4C06-8459-763F005C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02 / 12</a:t>
            </a:r>
          </a:p>
        </p:txBody>
      </p:sp>
    </p:spTree>
    <p:extLst>
      <p:ext uri="{BB962C8B-B14F-4D97-AF65-F5344CB8AC3E}">
        <p14:creationId xmlns:p14="http://schemas.microsoft.com/office/powerpoint/2010/main" val="7507308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9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slot.product.brand">
            <a:extLst xmlns:a="http://schemas.openxmlformats.org/drawingml/2006/main">
              <a:ext uri="{FF2B5EF4-FFF2-40B4-BE49-F238E27FC236}">
                <a16:creationId xmlns:a16="http://schemas.microsoft.com/office/drawing/2014/main" id="{19C693E1-D037-4D85-A170-DA63A3B4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product.edition">
            <a:extLst xmlns:a="http://schemas.openxmlformats.org/drawingml/2006/main">
              <a:ext uri="{FF2B5EF4-FFF2-40B4-BE49-F238E27FC236}">
                <a16:creationId xmlns:a16="http://schemas.microsoft.com/office/drawing/2014/main" id="{220B5D09-E82C-4929-8E63-596E7E79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3" name="slot.product.title">
            <a:extLst xmlns:a="http://schemas.openxmlformats.org/drawingml/2006/main">
              <a:ext uri="{FF2B5EF4-FFF2-40B4-BE49-F238E27FC236}">
                <a16:creationId xmlns:a16="http://schemas.microsoft.com/office/drawing/2014/main" id="{11D34006-2F95-4DBD-AB43-16B04CB8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66850"/>
            <a:ext cx="4048125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45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45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让会议内容，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45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可以接着做。</a:t>
            </a:r>
          </a:p>
        </p:txBody>
      </p:sp>
      <p:sp>
        <p:nvSpPr>
          <p:cNvPr id="4" name="slot.product.body">
            <a:extLst xmlns:a="http://schemas.openxmlformats.org/drawingml/2006/main">
              <a:ext uri="{FF2B5EF4-FFF2-40B4-BE49-F238E27FC236}">
                <a16:creationId xmlns:a16="http://schemas.microsoft.com/office/drawing/2014/main" id="{4C1EAE58-6E4F-4AB3-B6BE-11EE1FD5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57625"/>
            <a:ext cx="38100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先检查建议摘要，确认决定，再把下一步交给负责人。</a:t>
            </a:r>
          </a:p>
        </p:txBody>
      </p:sp>
      <p:sp>
        <p:nvSpPr>
          <p:cNvPr id="5" name="slot.product.caption">
            <a:extLst xmlns:a="http://schemas.openxmlformats.org/drawingml/2006/main">
              <a:ext uri="{FF2B5EF4-FFF2-40B4-BE49-F238E27FC236}">
                <a16:creationId xmlns:a16="http://schemas.microsoft.com/office/drawing/2014/main" id="{4F7F047A-2600-4C08-98AC-AD06D777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34050"/>
            <a:ext cx="3848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原创界面概念，不是已上线产品的操作录像。</a:t>
            </a:r>
          </a:p>
        </p:txBody>
      </p:sp>
      <p:sp>
        <p:nvSpPr>
          <p:cNvPr id="6" name="box.product.ui-surface">
            <a:extLst xmlns:a="http://schemas.openxmlformats.org/drawingml/2006/main">
              <a:ext uri="{FF2B5EF4-FFF2-40B4-BE49-F238E27FC236}">
                <a16:creationId xmlns:a16="http://schemas.microsoft.com/office/drawing/2014/main" id="{BB4E36FC-EC58-4D91-BE67-0852B2403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1114425"/>
            <a:ext cx="6762750" cy="502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box.product.ui-top">
            <a:extLst xmlns:a="http://schemas.openxmlformats.org/drawingml/2006/main">
              <a:ext uri="{FF2B5EF4-FFF2-40B4-BE49-F238E27FC236}">
                <a16:creationId xmlns:a16="http://schemas.microsoft.com/office/drawing/2014/main" id="{48189F2A-EF4A-4BC8-A480-17EE63A5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1114425"/>
            <a:ext cx="67627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F"/>
          </a:solidFill>
          <a:ln xmlns:a="http://schemas.openxmlformats.org/drawingml/2006/main" w="0">
            <a:noFill/>
          </a:ln>
        </p:spPr>
      </p:sp>
      <p:sp>
        <p:nvSpPr>
          <p:cNvPr id="8" name="slot.product.ui-brand">
            <a:extLst xmlns:a="http://schemas.openxmlformats.org/drawingml/2006/main">
              <a:ext uri="{FF2B5EF4-FFF2-40B4-BE49-F238E27FC236}">
                <a16:creationId xmlns:a16="http://schemas.microsoft.com/office/drawing/2014/main" id="{5600E447-E0C3-4846-B81C-BA1C8E88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32397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1725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9" name="slot.product.ui-workspace">
            <a:extLst xmlns:a="http://schemas.openxmlformats.org/drawingml/2006/main">
              <a:ext uri="{FF2B5EF4-FFF2-40B4-BE49-F238E27FC236}">
                <a16:creationId xmlns:a16="http://schemas.microsoft.com/office/drawing/2014/main" id="{C3D34F38-9691-4F24-9602-F99F237C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1352550"/>
            <a:ext cx="3638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r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3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产品复盘</a:t>
            </a:r>
          </a:p>
        </p:txBody>
      </p:sp>
      <p:sp>
        <p:nvSpPr>
          <p:cNvPr id="10" name="slot.product.ui-date">
            <a:extLst xmlns:a="http://schemas.openxmlformats.org/drawingml/2006/main">
              <a:ext uri="{FF2B5EF4-FFF2-40B4-BE49-F238E27FC236}">
                <a16:creationId xmlns:a16="http://schemas.microsoft.com/office/drawing/2014/main" id="{201A5504-2E6C-4EFF-9414-CF08595A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019300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每周复盘 / 摘要草稿</a:t>
            </a:r>
          </a:p>
        </p:txBody>
      </p:sp>
      <p:sp>
        <p:nvSpPr>
          <p:cNvPr id="11" name="slot.product.ui-title">
            <a:extLst xmlns:a="http://schemas.openxmlformats.org/drawingml/2006/main">
              <a:ext uri="{FF2B5EF4-FFF2-40B4-BE49-F238E27FC236}">
                <a16:creationId xmlns:a16="http://schemas.microsoft.com/office/drawing/2014/main" id="{A6EC42B5-EC3F-4511-BAE3-48AB7F98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438400"/>
            <a:ext cx="590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一次更清楚的初次体验</a:t>
            </a:r>
          </a:p>
        </p:txBody>
      </p:sp>
      <p:sp>
        <p:nvSpPr>
          <p:cNvPr id="12" name="slot.product.ui-summary">
            <a:extLst xmlns:a="http://schemas.openxmlformats.org/drawingml/2006/main">
              <a:ext uri="{FF2B5EF4-FFF2-40B4-BE49-F238E27FC236}">
                <a16:creationId xmlns:a16="http://schemas.microsoft.com/office/drawing/2014/main" id="{21C6CE66-FD47-48C6-8A0E-DD98DE4F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038475"/>
            <a:ext cx="590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5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4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让新手引导只围绕一个有用的结果。</a:t>
            </a:r>
          </a:p>
        </p:txBody>
      </p:sp>
      <p:sp>
        <p:nvSpPr>
          <p:cNvPr id="13" name="box.product.ui-rule">
            <a:extLst xmlns:a="http://schemas.openxmlformats.org/drawingml/2006/main">
              <a:ext uri="{FF2B5EF4-FFF2-40B4-BE49-F238E27FC236}">
                <a16:creationId xmlns:a16="http://schemas.microsoft.com/office/drawing/2014/main" id="{C51767E4-C2A9-4CA8-B07C-8C4EDDDF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743325"/>
            <a:ext cx="6096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4" name="slot.product.ui-decision-label">
            <a:extLst xmlns:a="http://schemas.openxmlformats.org/drawingml/2006/main">
              <a:ext uri="{FF2B5EF4-FFF2-40B4-BE49-F238E27FC236}">
                <a16:creationId xmlns:a16="http://schemas.microsoft.com/office/drawing/2014/main" id="{C04228D8-5665-4909-8A1F-76B05083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93382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244BFF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1">
                <a:solidFill>
                  <a:srgbClr val="244BFF"/>
                </a:solidFill>
                <a:latin typeface="Noto Sans SC"/>
                <a:ea typeface="Noto Sans SC"/>
                <a:cs typeface="Noto Sans SC"/>
              </a:rPr>
              <a:t xml:space="preserve">已讨论的决定</a:t>
            </a:r>
          </a:p>
        </p:txBody>
      </p:sp>
      <p:sp>
        <p:nvSpPr>
          <p:cNvPr id="15" name="slot.product.ui-decision">
            <a:extLst xmlns:a="http://schemas.openxmlformats.org/drawingml/2006/main">
              <a:ext uri="{FF2B5EF4-FFF2-40B4-BE49-F238E27FC236}">
                <a16:creationId xmlns:a16="http://schemas.microsoft.com/office/drawing/2014/main" id="{4C367E42-19A3-4C22-A502-4B1AE1CB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924300"/>
            <a:ext cx="4238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5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先测试精简设置流程，再考虑增加步骤。</a:t>
            </a:r>
          </a:p>
        </p:txBody>
      </p:sp>
      <p:sp>
        <p:nvSpPr>
          <p:cNvPr id="16" name="slot.product.ui-action-label">
            <a:extLst xmlns:a="http://schemas.openxmlformats.org/drawingml/2006/main">
              <a:ext uri="{FF2B5EF4-FFF2-40B4-BE49-F238E27FC236}">
                <a16:creationId xmlns:a16="http://schemas.microsoft.com/office/drawing/2014/main" id="{5424E4B0-2448-4DA1-84D6-6DB748CB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69582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9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244BFF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1">
                <a:solidFill>
                  <a:srgbClr val="244BFF"/>
                </a:solidFill>
                <a:latin typeface="Noto Sans SC"/>
                <a:ea typeface="Noto Sans SC"/>
                <a:cs typeface="Noto Sans SC"/>
              </a:rPr>
              <a:t xml:space="preserve">下一步</a:t>
            </a:r>
          </a:p>
        </p:txBody>
      </p:sp>
      <p:sp>
        <p:nvSpPr>
          <p:cNvPr id="17" name="slot.product.ui-task0">
            <a:extLst xmlns:a="http://schemas.openxmlformats.org/drawingml/2006/main">
              <a:ext uri="{FF2B5EF4-FFF2-40B4-BE49-F238E27FC236}">
                <a16:creationId xmlns:a16="http://schemas.microsoft.com/office/drawing/2014/main" id="{C4A51981-A4F7-462D-BB12-49DF650DB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67677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准备测试计划</a:t>
            </a:r>
          </a:p>
        </p:txBody>
      </p:sp>
      <p:sp>
        <p:nvSpPr>
          <p:cNvPr id="18" name="slot.product.ui-owner0">
            <a:extLst xmlns:a="http://schemas.openxmlformats.org/drawingml/2006/main">
              <a:ext uri="{FF2B5EF4-FFF2-40B4-BE49-F238E27FC236}">
                <a16:creationId xmlns:a16="http://schemas.microsoft.com/office/drawing/2014/main" id="{A7B1D291-112F-4346-A128-2DC373A0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76775"/>
            <a:ext cx="1095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产品</a:t>
            </a:r>
          </a:p>
        </p:txBody>
      </p:sp>
      <p:sp>
        <p:nvSpPr>
          <p:cNvPr id="19" name="slot.product.ui-task1">
            <a:extLst xmlns:a="http://schemas.openxmlformats.org/drawingml/2006/main">
              <a:ext uri="{FF2B5EF4-FFF2-40B4-BE49-F238E27FC236}">
                <a16:creationId xmlns:a16="http://schemas.microsoft.com/office/drawing/2014/main" id="{348AE9D2-8D55-4A8C-88B0-253A80D2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292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检查初次体验文案</a:t>
            </a:r>
          </a:p>
        </p:txBody>
      </p:sp>
      <p:sp>
        <p:nvSpPr>
          <p:cNvPr id="20" name="slot.product.ui-owner1">
            <a:extLst xmlns:a="http://schemas.openxmlformats.org/drawingml/2006/main">
              <a:ext uri="{FF2B5EF4-FFF2-40B4-BE49-F238E27FC236}">
                <a16:creationId xmlns:a16="http://schemas.microsoft.com/office/drawing/2014/main" id="{B554D588-B55E-400C-89A2-88383402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029200"/>
            <a:ext cx="1095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设计</a:t>
            </a:r>
          </a:p>
        </p:txBody>
      </p:sp>
      <p:sp>
        <p:nvSpPr>
          <p:cNvPr id="21" name="slot.product.ui-task2">
            <a:extLst xmlns:a="http://schemas.openxmlformats.org/drawingml/2006/main">
              <a:ext uri="{FF2B5EF4-FFF2-40B4-BE49-F238E27FC236}">
                <a16:creationId xmlns:a16="http://schemas.microsoft.com/office/drawing/2014/main" id="{181CF62F-1038-434B-B5F7-C35341DEC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38162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一起回看结果</a:t>
            </a:r>
          </a:p>
        </p:txBody>
      </p:sp>
      <p:sp>
        <p:nvSpPr>
          <p:cNvPr id="22" name="slot.product.ui-owner2">
            <a:extLst xmlns:a="http://schemas.openxmlformats.org/drawingml/2006/main">
              <a:ext uri="{FF2B5EF4-FFF2-40B4-BE49-F238E27FC236}">
                <a16:creationId xmlns:a16="http://schemas.microsoft.com/office/drawing/2014/main" id="{D6922F6C-04BF-4007-AD32-A9C19B27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381625"/>
            <a:ext cx="1095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r">
              <a:defRPr sz="112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团队</a:t>
            </a:r>
          </a:p>
        </p:txBody>
      </p:sp>
      <p:sp>
        <p:nvSpPr>
          <p:cNvPr id="23" name="slot.product.ui-status">
            <a:extLst xmlns:a="http://schemas.openxmlformats.org/drawingml/2006/main">
              <a:ext uri="{FF2B5EF4-FFF2-40B4-BE49-F238E27FC236}">
                <a16:creationId xmlns:a16="http://schemas.microsoft.com/office/drawing/2014/main" id="{FF92527D-20BF-4F6C-BE0E-A8450405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7721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分享前请先检查</a:t>
            </a:r>
          </a:p>
        </p:txBody>
      </p:sp>
      <p:sp>
        <p:nvSpPr>
          <p:cNvPr id="24" name="slot.product.note">
            <a:extLst xmlns:a="http://schemas.openxmlformats.org/drawingml/2006/main">
              <a:ext uri="{FF2B5EF4-FFF2-40B4-BE49-F238E27FC236}">
                <a16:creationId xmlns:a16="http://schemas.microsoft.com/office/drawing/2014/main" id="{2596F2D1-893E-4B84-B356-D3E42D13A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25" name="slot.product.number">
            <a:extLst xmlns:a="http://schemas.openxmlformats.org/drawingml/2006/main">
              <a:ext uri="{FF2B5EF4-FFF2-40B4-BE49-F238E27FC236}">
                <a16:creationId xmlns:a16="http://schemas.microsoft.com/office/drawing/2014/main" id="{3E2B46A7-83EE-4B2F-AB93-B8757BD4F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03 / 12</a:t>
            </a:r>
          </a:p>
        </p:txBody>
      </p:sp>
    </p:spTree>
    <p:extLst>
      <p:ext uri="{BB962C8B-B14F-4D97-AF65-F5344CB8AC3E}">
        <p14:creationId xmlns:p14="http://schemas.microsoft.com/office/powerpoint/2010/main" val="9477663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1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ot.workflow.brand">
            <a:extLst xmlns:a="http://schemas.openxmlformats.org/drawingml/2006/main">
              <a:ext uri="{FF2B5EF4-FFF2-40B4-BE49-F238E27FC236}">
                <a16:creationId xmlns:a16="http://schemas.microsoft.com/office/drawing/2014/main" id="{C74BBA33-9ACB-468B-911C-A2C052345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workflow.edition">
            <a:extLst xmlns:a="http://schemas.openxmlformats.org/drawingml/2006/main">
              <a:ext uri="{FF2B5EF4-FFF2-40B4-BE49-F238E27FC236}">
                <a16:creationId xmlns:a16="http://schemas.microsoft.com/office/drawing/2014/main" id="{A4318C6F-4B56-4709-85D9-97F790513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3" name="slot.workflow.title">
            <a:extLst xmlns:a="http://schemas.openxmlformats.org/drawingml/2006/main">
              <a:ext uri="{FF2B5EF4-FFF2-40B4-BE49-F238E27FC236}">
                <a16:creationId xmlns:a16="http://schemas.microsoft.com/office/drawing/2014/main" id="{4913E90A-7C66-4E54-90C8-3F350EBB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90625"/>
            <a:ext cx="10953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把交接，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变成三个动作</a:t>
            </a:r>
          </a:p>
        </p:txBody>
      </p:sp>
      <p:sp>
        <p:nvSpPr>
          <p:cNvPr id="4" name="box.workflow.rule0">
            <a:extLst xmlns:a="http://schemas.openxmlformats.org/drawingml/2006/main">
              <a:ext uri="{FF2B5EF4-FFF2-40B4-BE49-F238E27FC236}">
                <a16:creationId xmlns:a16="http://schemas.microsoft.com/office/drawing/2014/main" id="{17F1E215-D51D-4539-9F5B-B177AF76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5" name="slot.workflow.n0">
            <a:extLst xmlns:a="http://schemas.openxmlformats.org/drawingml/2006/main">
              <a:ext uri="{FF2B5EF4-FFF2-40B4-BE49-F238E27FC236}">
                <a16:creationId xmlns:a16="http://schemas.microsoft.com/office/drawing/2014/main" id="{B55D342F-DA85-4148-85F1-C737FBEE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01</a:t>
            </a:r>
          </a:p>
        </p:txBody>
      </p:sp>
      <p:sp>
        <p:nvSpPr>
          <p:cNvPr id="6" name="slot.workflow.heading0">
            <a:extLst xmlns:a="http://schemas.openxmlformats.org/drawingml/2006/main">
              <a:ext uri="{FF2B5EF4-FFF2-40B4-BE49-F238E27FC236}">
                <a16:creationId xmlns:a16="http://schemas.microsoft.com/office/drawing/2014/main" id="{F43F1225-AB48-470C-A7A2-6F6BC52D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带上背景</a:t>
            </a:r>
          </a:p>
        </p:txBody>
      </p:sp>
      <p:sp>
        <p:nvSpPr>
          <p:cNvPr id="7" name="slot.workflow.body0">
            <a:extLst xmlns:a="http://schemas.openxmlformats.org/drawingml/2006/main">
              <a:ext uri="{FF2B5EF4-FFF2-40B4-BE49-F238E27FC236}">
                <a16:creationId xmlns:a16="http://schemas.microsoft.com/office/drawing/2014/main" id="{6C6A68B2-1B6D-47B7-8611-FD3B792F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带上获准的会议录音或自己的笔记</a:t>
            </a:r>
          </a:p>
        </p:txBody>
      </p:sp>
      <p:sp>
        <p:nvSpPr>
          <p:cNvPr id="8" name="box.workflow.rule1">
            <a:extLst xmlns:a="http://schemas.openxmlformats.org/drawingml/2006/main">
              <a:ext uri="{FF2B5EF4-FFF2-40B4-BE49-F238E27FC236}">
                <a16:creationId xmlns:a16="http://schemas.microsoft.com/office/drawing/2014/main" id="{5B20C16D-9418-44FC-BDD3-7672DFB4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9" name="slot.workflow.n1">
            <a:extLst xmlns:a="http://schemas.openxmlformats.org/drawingml/2006/main">
              <a:ext uri="{FF2B5EF4-FFF2-40B4-BE49-F238E27FC236}">
                <a16:creationId xmlns:a16="http://schemas.microsoft.com/office/drawing/2014/main" id="{E661FACA-6F75-4D83-9F8B-0386B9D3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02</a:t>
            </a:r>
          </a:p>
        </p:txBody>
      </p:sp>
      <p:sp>
        <p:nvSpPr>
          <p:cNvPr id="10" name="slot.workflow.heading1">
            <a:extLst xmlns:a="http://schemas.openxmlformats.org/drawingml/2006/main">
              <a:ext uri="{FF2B5EF4-FFF2-40B4-BE49-F238E27FC236}">
                <a16:creationId xmlns:a16="http://schemas.microsoft.com/office/drawing/2014/main" id="{84D2BF07-9715-4E27-92F4-4043759EF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核对含义</a:t>
            </a:r>
          </a:p>
        </p:txBody>
      </p:sp>
      <p:sp>
        <p:nvSpPr>
          <p:cNvPr id="11" name="slot.workflow.body1">
            <a:extLst xmlns:a="http://schemas.openxmlformats.org/drawingml/2006/main">
              <a:ext uri="{FF2B5EF4-FFF2-40B4-BE49-F238E27FC236}">
                <a16:creationId xmlns:a16="http://schemas.microsoft.com/office/drawing/2014/main" id="{C89CB20E-8831-481E-A9BE-897245FD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修正摘要，确认大家真正做了什么决定。</a:t>
            </a:r>
          </a:p>
        </p:txBody>
      </p:sp>
      <p:sp>
        <p:nvSpPr>
          <p:cNvPr id="12" name="box.workflow.rule2">
            <a:extLst xmlns:a="http://schemas.openxmlformats.org/drawingml/2006/main">
              <a:ext uri="{FF2B5EF4-FFF2-40B4-BE49-F238E27FC236}">
                <a16:creationId xmlns:a16="http://schemas.microsoft.com/office/drawing/2014/main" id="{E6BEFC25-515C-4FDC-A376-722FC8FB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3" name="slot.workflow.n2">
            <a:extLst xmlns:a="http://schemas.openxmlformats.org/drawingml/2006/main">
              <a:ext uri="{FF2B5EF4-FFF2-40B4-BE49-F238E27FC236}">
                <a16:creationId xmlns:a16="http://schemas.microsoft.com/office/drawing/2014/main" id="{753BE1CB-353E-46C0-9986-EAF9DD284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03</a:t>
            </a:r>
          </a:p>
        </p:txBody>
      </p:sp>
      <p:sp>
        <p:nvSpPr>
          <p:cNvPr id="14" name="slot.workflow.heading2">
            <a:extLst xmlns:a="http://schemas.openxmlformats.org/drawingml/2006/main">
              <a:ext uri="{FF2B5EF4-FFF2-40B4-BE49-F238E27FC236}">
                <a16:creationId xmlns:a16="http://schemas.microsoft.com/office/drawing/2014/main" id="{AE131C33-37EA-45DA-8C6D-2E3A2192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明确负责人</a:t>
            </a:r>
          </a:p>
        </p:txBody>
      </p:sp>
      <p:sp>
        <p:nvSpPr>
          <p:cNvPr id="15" name="slot.workflow.body2">
            <a:extLst xmlns:a="http://schemas.openxmlformats.org/drawingml/2006/main">
              <a:ext uri="{FF2B5EF4-FFF2-40B4-BE49-F238E27FC236}">
                <a16:creationId xmlns:a16="http://schemas.microsoft.com/office/drawing/2014/main" id="{929FC131-ACDD-4C15-B3FD-103AA20D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分配下一步，保留原始背景的入口</a:t>
            </a:r>
          </a:p>
        </p:txBody>
      </p:sp>
      <p:sp>
        <p:nvSpPr>
          <p:cNvPr id="16" name="slot.workflow.caption">
            <a:extLst xmlns:a="http://schemas.openxmlformats.org/drawingml/2006/main">
              <a:ext uri="{FF2B5EF4-FFF2-40B4-BE49-F238E27FC236}">
                <a16:creationId xmlns:a16="http://schemas.microsoft.com/office/drawing/2014/main" id="{4740FEB9-3BEE-421B-A8AD-17A25D50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531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拟议流程；录音权限和工具集成仍需验证。</a:t>
            </a:r>
          </a:p>
        </p:txBody>
      </p:sp>
      <p:sp>
        <p:nvSpPr>
          <p:cNvPr id="17" name="slot.workflow.note">
            <a:extLst xmlns:a="http://schemas.openxmlformats.org/drawingml/2006/main">
              <a:ext uri="{FF2B5EF4-FFF2-40B4-BE49-F238E27FC236}">
                <a16:creationId xmlns:a16="http://schemas.microsoft.com/office/drawing/2014/main" id="{67806955-9585-4CE1-9258-9FF35BE8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18" name="slot.workflow.number">
            <a:extLst xmlns:a="http://schemas.openxmlformats.org/drawingml/2006/main">
              <a:ext uri="{FF2B5EF4-FFF2-40B4-BE49-F238E27FC236}">
                <a16:creationId xmlns:a16="http://schemas.microsoft.com/office/drawing/2014/main" id="{9630DC48-E3AC-4121-888F-E161C921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04 / 12</a:t>
            </a:r>
          </a:p>
        </p:txBody>
      </p:sp>
    </p:spTree>
    <p:extLst>
      <p:ext uri="{BB962C8B-B14F-4D97-AF65-F5344CB8AC3E}">
        <p14:creationId xmlns:p14="http://schemas.microsoft.com/office/powerpoint/2010/main" val="2253463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9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ot.audience.brand">
            <a:extLst xmlns:a="http://schemas.openxmlformats.org/drawingml/2006/main">
              <a:ext uri="{FF2B5EF4-FFF2-40B4-BE49-F238E27FC236}">
                <a16:creationId xmlns:a16="http://schemas.microsoft.com/office/drawing/2014/main" id="{D8113FBC-C2FD-4BA9-97B8-5570E5FB4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audience.edition">
            <a:extLst xmlns:a="http://schemas.openxmlformats.org/drawingml/2006/main">
              <a:ext uri="{FF2B5EF4-FFF2-40B4-BE49-F238E27FC236}">
                <a16:creationId xmlns:a16="http://schemas.microsoft.com/office/drawing/2014/main" id="{2691E48E-261D-403B-B95A-8F7ACBA7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3" name="slot.audience.title">
            <a:extLst xmlns:a="http://schemas.openxmlformats.org/drawingml/2006/main">
              <a:ext uri="{FF2B5EF4-FFF2-40B4-BE49-F238E27FC236}">
                <a16:creationId xmlns:a16="http://schemas.microsoft.com/office/drawing/2014/main" id="{9766E937-AA9F-4617-8153-3308DF58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71600"/>
            <a:ext cx="61912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2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42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先从客户项目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2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42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团队开始。</a:t>
            </a:r>
          </a:p>
        </p:txBody>
      </p:sp>
      <p:sp>
        <p:nvSpPr>
          <p:cNvPr id="4" name="slot.audience.body">
            <a:extLst xmlns:a="http://schemas.openxmlformats.org/drawingml/2006/main">
              <a:ext uri="{FF2B5EF4-FFF2-40B4-BE49-F238E27FC236}">
                <a16:creationId xmlns:a16="http://schemas.microsoft.com/office/drawing/2014/main" id="{40B84D04-F617-4246-A485-1AE85E3DE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38600"/>
            <a:ext cx="5238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缩小第一批用户范围，让试点更容易观察和学习。</a:t>
            </a:r>
          </a:p>
        </p:txBody>
      </p:sp>
      <p:sp>
        <p:nvSpPr>
          <p:cNvPr id="5" name="box.audience.r0">
            <a:extLst xmlns:a="http://schemas.openxmlformats.org/drawingml/2006/main">
              <a:ext uri="{FF2B5EF4-FFF2-40B4-BE49-F238E27FC236}">
                <a16:creationId xmlns:a16="http://schemas.microsoft.com/office/drawing/2014/main" id="{2E2EA730-CDB4-48A6-B7A2-CEAF30EC1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514475"/>
            <a:ext cx="4324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6" name="slot.audience.heading0">
            <a:extLst xmlns:a="http://schemas.openxmlformats.org/drawingml/2006/main">
              <a:ext uri="{FF2B5EF4-FFF2-40B4-BE49-F238E27FC236}">
                <a16:creationId xmlns:a16="http://schemas.microsoft.com/office/drawing/2014/main" id="{266571B5-D9D6-4E76-BDB4-ABF64732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781175"/>
            <a:ext cx="432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小型客户项目团队</a:t>
            </a:r>
          </a:p>
        </p:txBody>
      </p:sp>
      <p:sp>
        <p:nvSpPr>
          <p:cNvPr id="7" name="slot.audience.body0">
            <a:extLst xmlns:a="http://schemas.openxmlformats.org/drawingml/2006/main">
              <a:ext uri="{FF2B5EF4-FFF2-40B4-BE49-F238E27FC236}">
                <a16:creationId xmlns:a16="http://schemas.microsoft.com/office/drawing/2014/main" id="{80D1A3B9-B4C4-4A97-98CA-686BC821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362200"/>
            <a:ext cx="4324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定期项目复盘，需要明确的下一步。</a:t>
            </a:r>
          </a:p>
        </p:txBody>
      </p:sp>
      <p:sp>
        <p:nvSpPr>
          <p:cNvPr id="8" name="box.audience.r1">
            <a:extLst xmlns:a="http://schemas.openxmlformats.org/drawingml/2006/main">
              <a:ext uri="{FF2B5EF4-FFF2-40B4-BE49-F238E27FC236}">
                <a16:creationId xmlns:a16="http://schemas.microsoft.com/office/drawing/2014/main" id="{9B81BA0F-163A-420C-8FA8-A603BE89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952750"/>
            <a:ext cx="4324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9" name="slot.audience.heading1">
            <a:extLst xmlns:a="http://schemas.openxmlformats.org/drawingml/2006/main">
              <a:ext uri="{FF2B5EF4-FFF2-40B4-BE49-F238E27FC236}">
                <a16:creationId xmlns:a16="http://schemas.microsoft.com/office/drawing/2014/main" id="{04939DD0-5C08-4985-BB2B-15F9D183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219450"/>
            <a:ext cx="432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独立工作室</a:t>
            </a:r>
          </a:p>
        </p:txBody>
      </p:sp>
      <p:sp>
        <p:nvSpPr>
          <p:cNvPr id="10" name="slot.audience.body1">
            <a:extLst xmlns:a="http://schemas.openxmlformats.org/drawingml/2006/main">
              <a:ext uri="{FF2B5EF4-FFF2-40B4-BE49-F238E27FC236}">
                <a16:creationId xmlns:a16="http://schemas.microsoft.com/office/drawing/2014/main" id="{A26182E9-FC34-4A51-9FC8-F0BFA883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800475"/>
            <a:ext cx="4324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设计和交付之间，常有需要交接的决定。</a:t>
            </a:r>
          </a:p>
        </p:txBody>
      </p:sp>
      <p:sp>
        <p:nvSpPr>
          <p:cNvPr id="11" name="box.audience.r2">
            <a:extLst xmlns:a="http://schemas.openxmlformats.org/drawingml/2006/main">
              <a:ext uri="{FF2B5EF4-FFF2-40B4-BE49-F238E27FC236}">
                <a16:creationId xmlns:a16="http://schemas.microsoft.com/office/drawing/2014/main" id="{D319D5D1-674F-431C-B458-215F14DA9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391025"/>
            <a:ext cx="4324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2" name="slot.audience.heading2">
            <a:extLst xmlns:a="http://schemas.openxmlformats.org/drawingml/2006/main">
              <a:ext uri="{FF2B5EF4-FFF2-40B4-BE49-F238E27FC236}">
                <a16:creationId xmlns:a16="http://schemas.microsoft.com/office/drawing/2014/main" id="{DDCF0621-ADE1-4CE8-BEF7-CBB92D52F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657725"/>
            <a:ext cx="432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产品咨询团队</a:t>
            </a:r>
          </a:p>
        </p:txBody>
      </p:sp>
      <p:sp>
        <p:nvSpPr>
          <p:cNvPr id="13" name="slot.audience.body2">
            <a:extLst xmlns:a="http://schemas.openxmlformats.org/drawingml/2006/main">
              <a:ext uri="{FF2B5EF4-FFF2-40B4-BE49-F238E27FC236}">
                <a16:creationId xmlns:a16="http://schemas.microsoft.com/office/drawing/2014/main" id="{D5D40837-859A-4027-8BAF-B17F5B522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5238750"/>
            <a:ext cx="4324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客户与内部协作，需要一份共同记录。</a:t>
            </a:r>
          </a:p>
        </p:txBody>
      </p:sp>
      <p:sp>
        <p:nvSpPr>
          <p:cNvPr id="14" name="slot.audience.caption">
            <a:extLst xmlns:a="http://schemas.openxmlformats.org/drawingml/2006/main">
              <a:ext uri="{FF2B5EF4-FFF2-40B4-BE49-F238E27FC236}">
                <a16:creationId xmlns:a16="http://schemas.microsoft.com/office/drawing/2014/main" id="{2C495D3E-028B-4770-ACCF-6EDB8977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857875"/>
            <a:ext cx="6191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准备研究的目标群体，并非已有客户。</a:t>
            </a:r>
          </a:p>
        </p:txBody>
      </p:sp>
      <p:sp>
        <p:nvSpPr>
          <p:cNvPr id="15" name="slot.audience.note">
            <a:extLst xmlns:a="http://schemas.openxmlformats.org/drawingml/2006/main">
              <a:ext uri="{FF2B5EF4-FFF2-40B4-BE49-F238E27FC236}">
                <a16:creationId xmlns:a16="http://schemas.microsoft.com/office/drawing/2014/main" id="{005D7729-3F9D-4F03-A63A-873CE674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16" name="slot.audience.number">
            <a:extLst xmlns:a="http://schemas.openxmlformats.org/drawingml/2006/main">
              <a:ext uri="{FF2B5EF4-FFF2-40B4-BE49-F238E27FC236}">
                <a16:creationId xmlns:a16="http://schemas.microsoft.com/office/drawing/2014/main" id="{BD0407A5-F589-45CB-8C61-3E56426DB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05 / 12</a:t>
            </a:r>
          </a:p>
        </p:txBody>
      </p:sp>
    </p:spTree>
    <p:extLst>
      <p:ext uri="{BB962C8B-B14F-4D97-AF65-F5344CB8AC3E}">
        <p14:creationId xmlns:p14="http://schemas.microsoft.com/office/powerpoint/2010/main" val="16857104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44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ot.pricing.brand">
            <a:extLst xmlns:a="http://schemas.openxmlformats.org/drawingml/2006/main">
              <a:ext uri="{FF2B5EF4-FFF2-40B4-BE49-F238E27FC236}">
                <a16:creationId xmlns:a16="http://schemas.microsoft.com/office/drawing/2014/main" id="{1C45265E-3F95-4A83-8ECB-682072BD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pricing.edition">
            <a:extLst xmlns:a="http://schemas.openxmlformats.org/drawingml/2006/main">
              <a:ext uri="{FF2B5EF4-FFF2-40B4-BE49-F238E27FC236}">
                <a16:creationId xmlns:a16="http://schemas.microsoft.com/office/drawing/2014/main" id="{DF39A5EE-AB34-4E84-9B20-66F1517D1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3" name="slot.pricing.title">
            <a:extLst xmlns:a="http://schemas.openxmlformats.org/drawingml/2006/main">
              <a:ext uri="{FF2B5EF4-FFF2-40B4-BE49-F238E27FC236}">
                <a16:creationId xmlns:a16="http://schemas.microsoft.com/office/drawing/2014/main" id="{25DF92B7-0612-4715-9D6E-AD0040426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266825"/>
            <a:ext cx="11144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58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 xml:space="preserve">第一轮试点，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 xml:space="preserve">如何定价</a:t>
            </a:r>
          </a:p>
        </p:txBody>
      </p:sp>
      <p:sp>
        <p:nvSpPr>
          <p:cNvPr id="4" name="slot.pricing.body">
            <a:extLst xmlns:a="http://schemas.openxmlformats.org/drawingml/2006/main">
              <a:ext uri="{FF2B5EF4-FFF2-40B4-BE49-F238E27FC236}">
                <a16:creationId xmlns:a16="http://schemas.microsoft.com/office/drawing/2014/main" id="{A933036F-83FC-46FA-A915-6379FF4A5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0"/>
            <a:ext cx="31623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 xml:space="preserve">试点要验证：更清楚的交接，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 xml:space="preserve">能否成为团队工作流的一部分。</a:t>
            </a:r>
          </a:p>
        </p:txBody>
      </p:sp>
      <p:sp>
        <p:nvSpPr>
          <p:cNvPr id="5" name="slot.pricing.unit">
            <a:extLst xmlns:a="http://schemas.openxmlformats.org/drawingml/2006/main">
              <a:ext uri="{FF2B5EF4-FFF2-40B4-BE49-F238E27FC236}">
                <a16:creationId xmlns:a16="http://schemas.microsoft.com/office/drawing/2014/main" id="{DBC00427-5985-43C1-ABD4-A8F2705B4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333750"/>
            <a:ext cx="695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 xml:space="preserve">美元 / 人 / 月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C1FF9F-03D1-4BA6-A807-8F95ED359694}"/>
              </a:ext>
            </a:extLst>
          </p:cNvPr>
          <p:cNvGraphicFramePr/>
          <p:nvPr/>
        </p:nvGraphicFramePr>
        <p:xfrm>
          <a:off xmlns:a="http://schemas.openxmlformats.org/drawingml/2006/main" x="4600575" y="3790950"/>
          <a:ext xmlns:a="http://schemas.openxmlformats.org/drawingml/2006/main" cx="7019925" cy="1885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1428750"/>
                <a:gridCol w="3495675"/>
              </a:tblGrid>
              <a:tr h="628650"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个人版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244BFF"/>
                      </a:solidFill>
                      <a:prstDash val="solid"/>
                    </a:lnL>
                    <a:lnR w="0">
                      <a:solidFill>
                        <a:srgbClr val="244BFF"/>
                      </a:solidFill>
                      <a:prstDash val="solid"/>
                    </a:lnR>
                    <a:lnT w="0">
                      <a:solidFill>
                        <a:srgbClr val="244BFF"/>
                      </a:solidFill>
                      <a:prstDash val="solid"/>
                    </a:lnT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12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T w="0">
                      <a:solidFill>
                        <a:srgbClr val="244BFF"/>
                      </a:solidFill>
                      <a:prstDash val="solid"/>
                    </a:lnT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帮助一个人整理清楚的会议摘要。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T w="0">
                      <a:solidFill>
                        <a:srgbClr val="244BFF"/>
                      </a:solidFill>
                      <a:prstDash val="solid"/>
                    </a:lnT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</a:tr>
              <a:tr h="628650"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团队版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244BFF"/>
                      </a:solidFill>
                      <a:prstDash val="solid"/>
                    </a:lnL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18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共同审核、分配负责人并持续跟进。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</a:tr>
              <a:tr h="628650"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定制版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244BFF"/>
                      </a:solidFill>
                      <a:prstDash val="solid"/>
                    </a:lnL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一起聊聊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  <a:tc>
                  <a:txBody>
                    <a:bodyPr lIns="0" tIns="85725" rIns="1524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500" b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根据团队的真实要求另行约定。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244BFF"/>
                      </a:solidFill>
                      <a:prstDash val="solid"/>
                    </a:lnR>
                    <a:lnB w="0">
                      <a:solidFill>
                        <a:srgbClr val="244BFF"/>
                      </a:solidFill>
                      <a:prstDash val="solid"/>
                    </a:lnB>
                    <a:solidFill>
                      <a:srgbClr val="244BFF"/>
                    </a:solidFill>
                  </a:tcPr>
                </a:tc>
              </a:tr>
            </a:tbl>
          </a:graphicData>
        </a:graphic>
      </p:graphicFrame>
      <p:sp>
        <p:nvSpPr>
          <p:cNvPr id="7" name="slot.pricing.caption">
            <a:extLst xmlns:a="http://schemas.openxmlformats.org/drawingml/2006/main">
              <a:ext uri="{FF2B5EF4-FFF2-40B4-BE49-F238E27FC236}">
                <a16:creationId xmlns:a16="http://schemas.microsoft.com/office/drawing/2014/main" id="{FD712D7C-E48D-4888-90A7-CB1997D3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5867400"/>
            <a:ext cx="7000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 xml:space="preserve">价格仅为示例假设；当前没有正在出售的套餐。</a:t>
            </a:r>
          </a:p>
        </p:txBody>
      </p:sp>
      <p:sp>
        <p:nvSpPr>
          <p:cNvPr id="8" name="slot.pricing.note">
            <a:extLst xmlns:a="http://schemas.openxmlformats.org/drawingml/2006/main">
              <a:ext uri="{FF2B5EF4-FFF2-40B4-BE49-F238E27FC236}">
                <a16:creationId xmlns:a16="http://schemas.microsoft.com/office/drawing/2014/main" id="{9E1889CB-BE6B-4907-9CE7-1F2FD5B5C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9" name="slot.pricing.number">
            <a:extLst xmlns:a="http://schemas.openxmlformats.org/drawingml/2006/main">
              <a:ext uri="{FF2B5EF4-FFF2-40B4-BE49-F238E27FC236}">
                <a16:creationId xmlns:a16="http://schemas.microsoft.com/office/drawing/2014/main" id="{BB618018-B3FE-4C8E-AF02-B6DDAD50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 xml:space="preserve">06 / 12</a:t>
            </a:r>
          </a:p>
        </p:txBody>
      </p:sp>
    </p:spTree>
    <p:extLst>
      <p:ext uri="{BB962C8B-B14F-4D97-AF65-F5344CB8AC3E}">
        <p14:creationId xmlns:p14="http://schemas.microsoft.com/office/powerpoint/2010/main" val="17635095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9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ot.distribution.brand">
            <a:extLst xmlns:a="http://schemas.openxmlformats.org/drawingml/2006/main">
              <a:ext uri="{FF2B5EF4-FFF2-40B4-BE49-F238E27FC236}">
                <a16:creationId xmlns:a16="http://schemas.microsoft.com/office/drawing/2014/main" id="{1251F08E-AC2A-40EC-B0BB-5F7178DBC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distribution.edition">
            <a:extLst xmlns:a="http://schemas.openxmlformats.org/drawingml/2006/main">
              <a:ext uri="{FF2B5EF4-FFF2-40B4-BE49-F238E27FC236}">
                <a16:creationId xmlns:a16="http://schemas.microsoft.com/office/drawing/2014/main" id="{08A61E8F-E17B-451B-B10A-05265FDD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3" name="slot.distribution.title">
            <a:extLst xmlns:a="http://schemas.openxmlformats.org/drawingml/2006/main">
              <a:ext uri="{FF2B5EF4-FFF2-40B4-BE49-F238E27FC236}">
                <a16:creationId xmlns:a16="http://schemas.microsoft.com/office/drawing/2014/main" id="{12272D1B-72D0-4B16-A4A8-DCA470DAB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90625"/>
            <a:ext cx="10953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走进每周复盘，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再融入日常工作。</a:t>
            </a:r>
          </a:p>
        </p:txBody>
      </p:sp>
      <p:sp>
        <p:nvSpPr>
          <p:cNvPr id="4" name="box.distribution.rule0">
            <a:extLst xmlns:a="http://schemas.openxmlformats.org/drawingml/2006/main">
              <a:ext uri="{FF2B5EF4-FFF2-40B4-BE49-F238E27FC236}">
                <a16:creationId xmlns:a16="http://schemas.microsoft.com/office/drawing/2014/main" id="{BAB568AE-097E-4411-BD80-5063106F9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5" name="slot.distribution.n0">
            <a:extLst xmlns:a="http://schemas.openxmlformats.org/drawingml/2006/main">
              <a:ext uri="{FF2B5EF4-FFF2-40B4-BE49-F238E27FC236}">
                <a16:creationId xmlns:a16="http://schemas.microsoft.com/office/drawing/2014/main" id="{31237892-9FF5-46A1-8A0A-867B4F22B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01</a:t>
            </a:r>
          </a:p>
        </p:txBody>
      </p:sp>
      <p:sp>
        <p:nvSpPr>
          <p:cNvPr id="6" name="slot.distribution.heading0">
            <a:extLst xmlns:a="http://schemas.openxmlformats.org/drawingml/2006/main">
              <a:ext uri="{FF2B5EF4-FFF2-40B4-BE49-F238E27FC236}">
                <a16:creationId xmlns:a16="http://schemas.microsoft.com/office/drawing/2014/main" id="{FD75CE74-CC1A-4A4F-8D39-F3C28405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从固定会议开始</a:t>
            </a:r>
          </a:p>
        </p:txBody>
      </p:sp>
      <p:sp>
        <p:nvSpPr>
          <p:cNvPr id="7" name="slot.distribution.body0">
            <a:extLst xmlns:a="http://schemas.openxmlformats.org/drawingml/2006/main">
              <a:ext uri="{FF2B5EF4-FFF2-40B4-BE49-F238E27FC236}">
                <a16:creationId xmlns:a16="http://schemas.microsoft.com/office/drawing/2014/main" id="{84648225-21B6-4FAE-9934-B7843E0C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邀请有固定复盘习惯的团队。</a:t>
            </a:r>
          </a:p>
        </p:txBody>
      </p:sp>
      <p:sp>
        <p:nvSpPr>
          <p:cNvPr id="8" name="box.distribution.rule1">
            <a:extLst xmlns:a="http://schemas.openxmlformats.org/drawingml/2006/main">
              <a:ext uri="{FF2B5EF4-FFF2-40B4-BE49-F238E27FC236}">
                <a16:creationId xmlns:a16="http://schemas.microsoft.com/office/drawing/2014/main" id="{371B1856-72E2-420A-A99B-FF30C48E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9" name="slot.distribution.n1">
            <a:extLst xmlns:a="http://schemas.openxmlformats.org/drawingml/2006/main">
              <a:ext uri="{FF2B5EF4-FFF2-40B4-BE49-F238E27FC236}">
                <a16:creationId xmlns:a16="http://schemas.microsoft.com/office/drawing/2014/main" id="{9CFBD9ED-4FA5-4C5F-A4E7-5AFE1D9F9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02</a:t>
            </a:r>
          </a:p>
        </p:txBody>
      </p:sp>
      <p:sp>
        <p:nvSpPr>
          <p:cNvPr id="10" name="slot.distribution.heading1">
            <a:extLst xmlns:a="http://schemas.openxmlformats.org/drawingml/2006/main">
              <a:ext uri="{FF2B5EF4-FFF2-40B4-BE49-F238E27FC236}">
                <a16:creationId xmlns:a16="http://schemas.microsoft.com/office/drawing/2014/main" id="{48EA5CE1-AE8A-4C84-9A64-1F05ABE9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贴近正在做的事</a:t>
            </a:r>
          </a:p>
        </p:txBody>
      </p:sp>
      <p:sp>
        <p:nvSpPr>
          <p:cNvPr id="11" name="slot.distribution.body1">
            <a:extLst xmlns:a="http://schemas.openxmlformats.org/drawingml/2006/main">
              <a:ext uri="{FF2B5EF4-FFF2-40B4-BE49-F238E27FC236}">
                <a16:creationId xmlns:a16="http://schemas.microsoft.com/office/drawing/2014/main" id="{5355589E-C344-449A-869F-BAD031DBB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结合现有工具，测试交接方式。</a:t>
            </a:r>
          </a:p>
        </p:txBody>
      </p:sp>
      <p:sp>
        <p:nvSpPr>
          <p:cNvPr id="12" name="box.distribution.rule2">
            <a:extLst xmlns:a="http://schemas.openxmlformats.org/drawingml/2006/main">
              <a:ext uri="{FF2B5EF4-FFF2-40B4-BE49-F238E27FC236}">
                <a16:creationId xmlns:a16="http://schemas.microsoft.com/office/drawing/2014/main" id="{4F0CA860-6287-403C-A363-D1D9DA0A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3" name="slot.distribution.n2">
            <a:extLst xmlns:a="http://schemas.openxmlformats.org/drawingml/2006/main">
              <a:ext uri="{FF2B5EF4-FFF2-40B4-BE49-F238E27FC236}">
                <a16:creationId xmlns:a16="http://schemas.microsoft.com/office/drawing/2014/main" id="{E6685538-44BD-41C6-8F8E-C9BCFC93E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03</a:t>
            </a:r>
          </a:p>
        </p:txBody>
      </p:sp>
      <p:sp>
        <p:nvSpPr>
          <p:cNvPr id="14" name="slot.distribution.heading2">
            <a:extLst xmlns:a="http://schemas.openxmlformats.org/drawingml/2006/main">
              <a:ext uri="{FF2B5EF4-FFF2-40B4-BE49-F238E27FC236}">
                <a16:creationId xmlns:a16="http://schemas.microsoft.com/office/drawing/2014/main" id="{A5D58105-3CFC-4C9A-8E7C-22690E917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回到下一周观察</a:t>
            </a:r>
          </a:p>
        </p:txBody>
      </p:sp>
      <p:sp>
        <p:nvSpPr>
          <p:cNvPr id="15" name="slot.distribution.body2">
            <a:extLst xmlns:a="http://schemas.openxmlformats.org/drawingml/2006/main">
              <a:ext uri="{FF2B5EF4-FFF2-40B4-BE49-F238E27FC236}">
                <a16:creationId xmlns:a16="http://schemas.microsoft.com/office/drawing/2014/main" id="{01C4CC39-78C7-4B99-92A3-9CC11CCEC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看看负责人是否会继续使用同一份记录。</a:t>
            </a:r>
          </a:p>
        </p:txBody>
      </p:sp>
      <p:sp>
        <p:nvSpPr>
          <p:cNvPr id="16" name="slot.distribution.caption">
            <a:extLst xmlns:a="http://schemas.openxmlformats.org/drawingml/2006/main">
              <a:ext uri="{FF2B5EF4-FFF2-40B4-BE49-F238E27FC236}">
                <a16:creationId xmlns:a16="http://schemas.microsoft.com/office/drawing/2014/main" id="{ED596F3D-FF71-40E6-A5AE-BDA8B27E2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626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拟议的推广方式；尚无获客或留存结果。</a:t>
            </a:r>
          </a:p>
        </p:txBody>
      </p:sp>
      <p:sp>
        <p:nvSpPr>
          <p:cNvPr id="17" name="slot.distribution.note">
            <a:extLst xmlns:a="http://schemas.openxmlformats.org/drawingml/2006/main">
              <a:ext uri="{FF2B5EF4-FFF2-40B4-BE49-F238E27FC236}">
                <a16:creationId xmlns:a16="http://schemas.microsoft.com/office/drawing/2014/main" id="{83564597-C9B4-4B5C-A84C-2866A4224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18" name="slot.distribution.number">
            <a:extLst xmlns:a="http://schemas.openxmlformats.org/drawingml/2006/main">
              <a:ext uri="{FF2B5EF4-FFF2-40B4-BE49-F238E27FC236}">
                <a16:creationId xmlns:a16="http://schemas.microsoft.com/office/drawing/2014/main" id="{85F4ECF7-B9C7-444D-B147-EB3B9549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07 / 12</a:t>
            </a:r>
          </a:p>
        </p:txBody>
      </p:sp>
    </p:spTree>
    <p:extLst>
      <p:ext uri="{BB962C8B-B14F-4D97-AF65-F5344CB8AC3E}">
        <p14:creationId xmlns:p14="http://schemas.microsoft.com/office/powerpoint/2010/main" val="7896126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B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ot.validation.brand">
            <a:extLst xmlns:a="http://schemas.openxmlformats.org/drawingml/2006/main">
              <a:ext uri="{FF2B5EF4-FFF2-40B4-BE49-F238E27FC236}">
                <a16:creationId xmlns:a16="http://schemas.microsoft.com/office/drawing/2014/main" id="{4F8356FA-8F3B-4002-BDC8-6673DE2B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validation.edition">
            <a:extLst xmlns:a="http://schemas.openxmlformats.org/drawingml/2006/main">
              <a:ext uri="{FF2B5EF4-FFF2-40B4-BE49-F238E27FC236}">
                <a16:creationId xmlns:a16="http://schemas.microsoft.com/office/drawing/2014/main" id="{7D8335B6-50FC-44E1-BF25-D124E98B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3" name="slot.validation.title">
            <a:extLst xmlns:a="http://schemas.openxmlformats.org/drawingml/2006/main">
              <a:ext uri="{FF2B5EF4-FFF2-40B4-BE49-F238E27FC236}">
                <a16:creationId xmlns:a16="http://schemas.microsoft.com/office/drawing/2014/main" id="{18C900DF-C9BE-4695-BEF5-C3785A9CB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266825"/>
            <a:ext cx="57150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5775" b="1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775" b="1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试点需要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775" b="1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回答什么</a:t>
            </a:r>
          </a:p>
        </p:txBody>
      </p:sp>
      <p:sp>
        <p:nvSpPr>
          <p:cNvPr id="4" name="slot.validation.body">
            <a:extLst xmlns:a="http://schemas.openxmlformats.org/drawingml/2006/main">
              <a:ext uri="{FF2B5EF4-FFF2-40B4-BE49-F238E27FC236}">
                <a16:creationId xmlns:a16="http://schemas.microsoft.com/office/drawing/2014/main" id="{6F80AC66-8EED-42FD-B109-9657D880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57625"/>
            <a:ext cx="4762500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95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先观察真实流程，再确定成功门槛。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记录有帮助的环节、失败的地方，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以及仍需人工判断的部分。</a:t>
            </a:r>
          </a:p>
        </p:txBody>
      </p:sp>
      <p:sp>
        <p:nvSpPr>
          <p:cNvPr id="5" name="box.validation.r0">
            <a:extLst xmlns:a="http://schemas.openxmlformats.org/drawingml/2006/main">
              <a:ext uri="{FF2B5EF4-FFF2-40B4-BE49-F238E27FC236}">
                <a16:creationId xmlns:a16="http://schemas.microsoft.com/office/drawing/2014/main" id="{F0F7E00A-DEC3-455A-9AF7-3DE041801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533525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6" name="slot.validation.heading0">
            <a:extLst xmlns:a="http://schemas.openxmlformats.org/drawingml/2006/main">
              <a:ext uri="{FF2B5EF4-FFF2-40B4-BE49-F238E27FC236}">
                <a16:creationId xmlns:a16="http://schemas.microsoft.com/office/drawing/2014/main" id="{07795FF2-2D5E-4E11-AE69-227168BB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781175"/>
            <a:ext cx="4953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A8C5FF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1">
                <a:solidFill>
                  <a:srgbClr val="A8C5FF"/>
                </a:solidFill>
                <a:latin typeface="Noto Sans SC"/>
                <a:ea typeface="Noto Sans SC"/>
                <a:cs typeface="Noto Sans SC"/>
              </a:rPr>
              <a:t xml:space="preserve">是否有用</a:t>
            </a:r>
          </a:p>
        </p:txBody>
      </p:sp>
      <p:sp>
        <p:nvSpPr>
          <p:cNvPr id="7" name="slot.validation.body0">
            <a:extLst xmlns:a="http://schemas.openxmlformats.org/drawingml/2006/main">
              <a:ext uri="{FF2B5EF4-FFF2-40B4-BE49-F238E27FC236}">
                <a16:creationId xmlns:a16="http://schemas.microsoft.com/office/drawing/2014/main" id="{681EE0FC-1386-484F-822E-7088A8F11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31457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157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摘要有没有保留真正的决定？</a:t>
            </a:r>
          </a:p>
        </p:txBody>
      </p:sp>
      <p:sp>
        <p:nvSpPr>
          <p:cNvPr id="8" name="box.validation.r1">
            <a:extLst xmlns:a="http://schemas.openxmlformats.org/drawingml/2006/main">
              <a:ext uri="{FF2B5EF4-FFF2-40B4-BE49-F238E27FC236}">
                <a16:creationId xmlns:a16="http://schemas.microsoft.com/office/drawing/2014/main" id="{38335FC7-1F5A-416E-B24E-3B244AD8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933700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9" name="slot.validation.heading1">
            <a:extLst xmlns:a="http://schemas.openxmlformats.org/drawingml/2006/main">
              <a:ext uri="{FF2B5EF4-FFF2-40B4-BE49-F238E27FC236}">
                <a16:creationId xmlns:a16="http://schemas.microsoft.com/office/drawing/2014/main" id="{40567C16-8AEF-474C-8DBB-6E1B371F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181350"/>
            <a:ext cx="4953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A8C5FF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1">
                <a:solidFill>
                  <a:srgbClr val="A8C5FF"/>
                </a:solidFill>
                <a:latin typeface="Noto Sans SC"/>
                <a:ea typeface="Noto Sans SC"/>
                <a:cs typeface="Noto Sans SC"/>
              </a:rPr>
              <a:t xml:space="preserve">是否可信</a:t>
            </a:r>
          </a:p>
        </p:txBody>
      </p:sp>
      <p:sp>
        <p:nvSpPr>
          <p:cNvPr id="10" name="slot.validation.body1">
            <a:extLst xmlns:a="http://schemas.openxmlformats.org/drawingml/2006/main">
              <a:ext uri="{FF2B5EF4-FFF2-40B4-BE49-F238E27FC236}">
                <a16:creationId xmlns:a16="http://schemas.microsoft.com/office/drawing/2014/main" id="{83BD55CC-BB28-4BB7-A268-69061845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71475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157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大家会不会检查和修正输出？</a:t>
            </a:r>
          </a:p>
        </p:txBody>
      </p:sp>
      <p:sp>
        <p:nvSpPr>
          <p:cNvPr id="11" name="box.validation.r2">
            <a:extLst xmlns:a="http://schemas.openxmlformats.org/drawingml/2006/main">
              <a:ext uri="{FF2B5EF4-FFF2-40B4-BE49-F238E27FC236}">
                <a16:creationId xmlns:a16="http://schemas.microsoft.com/office/drawing/2014/main" id="{9FECAE96-3ECC-4561-9E76-C84C8CAD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333875"/>
            <a:ext cx="5000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506A"/>
          </a:solidFill>
          <a:ln xmlns:a="http://schemas.openxmlformats.org/drawingml/2006/main" w="0">
            <a:noFill/>
          </a:ln>
        </p:spPr>
      </p:sp>
      <p:sp>
        <p:nvSpPr>
          <p:cNvPr id="12" name="slot.validation.heading2">
            <a:extLst xmlns:a="http://schemas.openxmlformats.org/drawingml/2006/main">
              <a:ext uri="{FF2B5EF4-FFF2-40B4-BE49-F238E27FC236}">
                <a16:creationId xmlns:a16="http://schemas.microsoft.com/office/drawing/2014/main" id="{D6A710C5-D58A-466C-8E82-760D937B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581525"/>
            <a:ext cx="4953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A8C5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A8C5FF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1">
                <a:solidFill>
                  <a:srgbClr val="A8C5FF"/>
                </a:solidFill>
                <a:latin typeface="Noto Sans SC"/>
                <a:ea typeface="Noto Sans SC"/>
                <a:cs typeface="Noto Sans SC"/>
              </a:rPr>
              <a:t xml:space="preserve">能否接着做</a:t>
            </a:r>
          </a:p>
        </p:txBody>
      </p:sp>
      <p:sp>
        <p:nvSpPr>
          <p:cNvPr id="13" name="slot.validation.body2">
            <a:extLst xmlns:a="http://schemas.openxmlformats.org/drawingml/2006/main">
              <a:ext uri="{FF2B5EF4-FFF2-40B4-BE49-F238E27FC236}">
                <a16:creationId xmlns:a16="http://schemas.microsoft.com/office/drawing/2014/main" id="{F5AB7221-67D9-4347-AF68-A48B1FBD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511492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157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负责人能否直接行动，而不用再开一次会？</a:t>
            </a:r>
          </a:p>
        </p:txBody>
      </p:sp>
      <p:sp>
        <p:nvSpPr>
          <p:cNvPr id="14" name="slot.validation.caption">
            <a:extLst xmlns:a="http://schemas.openxmlformats.org/drawingml/2006/main">
              <a:ext uri="{FF2B5EF4-FFF2-40B4-BE49-F238E27FC236}">
                <a16:creationId xmlns:a16="http://schemas.microsoft.com/office/drawing/2014/main" id="{E414843D-E88F-42FC-88D1-5A669A32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00750"/>
            <a:ext cx="514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B8C7DC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B8C7DC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B8C7DC"/>
                </a:solidFill>
                <a:latin typeface="Noto Sans SC"/>
                <a:ea typeface="Noto Sans SC"/>
                <a:cs typeface="Noto Sans SC"/>
              </a:rPr>
              <a:t xml:space="preserve">尚未开展的验证计划，不是已完成的研究结论。</a:t>
            </a:r>
          </a:p>
        </p:txBody>
      </p:sp>
      <p:sp>
        <p:nvSpPr>
          <p:cNvPr id="15" name="slot.validation.note">
            <a:extLst xmlns:a="http://schemas.openxmlformats.org/drawingml/2006/main">
              <a:ext uri="{FF2B5EF4-FFF2-40B4-BE49-F238E27FC236}">
                <a16:creationId xmlns:a16="http://schemas.microsoft.com/office/drawing/2014/main" id="{4993BEDE-EBC1-4F6D-9370-2654A1D8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F7F9FD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F7F9FD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16" name="slot.validation.number">
            <a:extLst xmlns:a="http://schemas.openxmlformats.org/drawingml/2006/main">
              <a:ext uri="{FF2B5EF4-FFF2-40B4-BE49-F238E27FC236}">
                <a16:creationId xmlns:a16="http://schemas.microsoft.com/office/drawing/2014/main" id="{B90FD31C-B2E7-4FAC-A9E8-A39EDDE6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F7F9FD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F7F9FD"/>
                </a:solidFill>
                <a:latin typeface="Inter"/>
                <a:ea typeface="Inter"/>
                <a:cs typeface="Inter"/>
              </a:rPr>
              <a:t xml:space="preserve">08 / 12</a:t>
            </a:r>
          </a:p>
        </p:txBody>
      </p:sp>
    </p:spTree>
    <p:extLst>
      <p:ext uri="{BB962C8B-B14F-4D97-AF65-F5344CB8AC3E}">
        <p14:creationId xmlns:p14="http://schemas.microsoft.com/office/powerpoint/2010/main" val="21099695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9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ot.scenario.brand">
            <a:extLst xmlns:a="http://schemas.openxmlformats.org/drawingml/2006/main">
              <a:ext uri="{FF2B5EF4-FFF2-40B4-BE49-F238E27FC236}">
                <a16:creationId xmlns:a16="http://schemas.microsoft.com/office/drawing/2014/main" id="{32D5648C-7E70-4DB7-9E87-834D3F97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scenario.edition">
            <a:extLst xmlns:a="http://schemas.openxmlformats.org/drawingml/2006/main">
              <a:ext uri="{FF2B5EF4-FFF2-40B4-BE49-F238E27FC236}">
                <a16:creationId xmlns:a16="http://schemas.microsoft.com/office/drawing/2014/main" id="{0FAFC090-D118-4A82-8AAF-87C11181D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3" name="slot.scenario.title">
            <a:extLst xmlns:a="http://schemas.openxmlformats.org/drawingml/2006/main">
              <a:ext uri="{FF2B5EF4-FFF2-40B4-BE49-F238E27FC236}">
                <a16:creationId xmlns:a16="http://schemas.microsoft.com/office/drawing/2014/main" id="{D2FBDE89-7357-4E08-A399-D7E78BDF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049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2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2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42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一组用户增长推演</a:t>
            </a:r>
          </a:p>
        </p:txBody>
      </p:sp>
      <p:sp>
        <p:nvSpPr>
          <p:cNvPr id="4" name="slot.scenario.body">
            <a:extLst xmlns:a="http://schemas.openxmlformats.org/drawingml/2006/main">
              <a:ext uri="{FF2B5EF4-FFF2-40B4-BE49-F238E27FC236}">
                <a16:creationId xmlns:a16="http://schemas.microsoft.com/office/drawing/2014/main" id="{4A389732-C9CF-42B6-A7F2-09F47FBD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62225"/>
            <a:ext cx="3095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用一组假设讨论计划，不代表实际用户或市场预测。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AFE7A035-5B57-4D35-AF6D-B9A04D7C1750}"/>
              </a:ext>
            </a:extLst>
          </p:cNvPr>
          <p:cNvGraphicFramePr/>
          <p:nvPr/>
        </p:nvGraphicFramePr>
        <p:xfrm>
          <a:off xmlns:a="http://schemas.openxmlformats.org/drawingml/2006/main" x="4219575" y="2486025"/>
          <a:ext xmlns:a="http://schemas.openxmlformats.org/drawingml/2006/main" cx="7400925" cy="32956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6ccec26b29e4667"/>
          </a:graphicData>
        </a:graphic>
      </p:graphicFrame>
      <p:sp>
        <p:nvSpPr>
          <p:cNvPr id="6" name="slot.scenario.assumption0">
            <a:extLst xmlns:a="http://schemas.openxmlformats.org/drawingml/2006/main">
              <a:ext uri="{FF2B5EF4-FFF2-40B4-BE49-F238E27FC236}">
                <a16:creationId xmlns:a16="http://schemas.microsoft.com/office/drawing/2014/main" id="{BE40113A-0C01-4A78-9E9B-D948546D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14825"/>
            <a:ext cx="2095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起始团队数</a:t>
            </a:r>
          </a:p>
        </p:txBody>
      </p:sp>
      <p:sp>
        <p:nvSpPr>
          <p:cNvPr id="7" name="slot.scenario.value0">
            <a:extLst xmlns:a="http://schemas.openxmlformats.org/drawingml/2006/main">
              <a:ext uri="{FF2B5EF4-FFF2-40B4-BE49-F238E27FC236}">
                <a16:creationId xmlns:a16="http://schemas.microsoft.com/office/drawing/2014/main" id="{A7316A6A-7748-4DAB-817A-B31C4925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295775"/>
            <a:ext cx="104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12</a:t>
            </a:r>
          </a:p>
        </p:txBody>
      </p:sp>
      <p:sp>
        <p:nvSpPr>
          <p:cNvPr id="8" name="slot.scenario.assumption1">
            <a:extLst xmlns:a="http://schemas.openxmlformats.org/drawingml/2006/main">
              <a:ext uri="{FF2B5EF4-FFF2-40B4-BE49-F238E27FC236}">
                <a16:creationId xmlns:a16="http://schemas.microsoft.com/office/drawing/2014/main" id="{A1083266-081C-4AAA-B8C8-6B73F268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19650"/>
            <a:ext cx="2095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每月新增</a:t>
            </a:r>
          </a:p>
        </p:txBody>
      </p:sp>
      <p:sp>
        <p:nvSpPr>
          <p:cNvPr id="9" name="slot.scenario.value1">
            <a:extLst xmlns:a="http://schemas.openxmlformats.org/drawingml/2006/main">
              <a:ext uri="{FF2B5EF4-FFF2-40B4-BE49-F238E27FC236}">
                <a16:creationId xmlns:a16="http://schemas.microsoft.com/office/drawing/2014/main" id="{AC2915F3-0516-4CD5-956F-81311B1D1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800600"/>
            <a:ext cx="104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6</a:t>
            </a:r>
          </a:p>
        </p:txBody>
      </p:sp>
      <p:sp>
        <p:nvSpPr>
          <p:cNvPr id="10" name="slot.scenario.assumption2">
            <a:extLst xmlns:a="http://schemas.openxmlformats.org/drawingml/2006/main">
              <a:ext uri="{FF2B5EF4-FFF2-40B4-BE49-F238E27FC236}">
                <a16:creationId xmlns:a16="http://schemas.microsoft.com/office/drawing/2014/main" id="{71681000-F28D-4E1F-A8E7-888BA8E4F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24475"/>
            <a:ext cx="2095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月留存率</a:t>
            </a:r>
          </a:p>
        </p:txBody>
      </p:sp>
      <p:sp>
        <p:nvSpPr>
          <p:cNvPr id="11" name="slot.scenario.value2">
            <a:extLst xmlns:a="http://schemas.openxmlformats.org/drawingml/2006/main">
              <a:ext uri="{FF2B5EF4-FFF2-40B4-BE49-F238E27FC236}">
                <a16:creationId xmlns:a16="http://schemas.microsoft.com/office/drawing/2014/main" id="{9092C158-AC06-4FE4-A5D1-2F0F45F21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5305425"/>
            <a:ext cx="104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r"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800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90%</a:t>
            </a:r>
          </a:p>
        </p:txBody>
      </p:sp>
      <p:sp>
        <p:nvSpPr>
          <p:cNvPr id="12" name="slot.scenario.caption">
            <a:extLst xmlns:a="http://schemas.openxmlformats.org/drawingml/2006/main">
              <a:ext uri="{FF2B5EF4-FFF2-40B4-BE49-F238E27FC236}">
                <a16:creationId xmlns:a16="http://schemas.microsoft.com/office/drawing/2014/main" id="{7D9831FE-7079-4C06-9941-67CB6157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5943600"/>
            <a:ext cx="738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示例模型：上月活跃团队 × 留存率 + 新团队，展示值取整。</a:t>
            </a:r>
          </a:p>
        </p:txBody>
      </p:sp>
      <p:sp>
        <p:nvSpPr>
          <p:cNvPr id="13" name="slot.scenario.note">
            <a:extLst xmlns:a="http://schemas.openxmlformats.org/drawingml/2006/main">
              <a:ext uri="{FF2B5EF4-FFF2-40B4-BE49-F238E27FC236}">
                <a16:creationId xmlns:a16="http://schemas.microsoft.com/office/drawing/2014/main" id="{CE6C50EC-6E75-40D5-BEDA-B603E37F0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14" name="slot.scenario.number">
            <a:extLst xmlns:a="http://schemas.openxmlformats.org/drawingml/2006/main">
              <a:ext uri="{FF2B5EF4-FFF2-40B4-BE49-F238E27FC236}">
                <a16:creationId xmlns:a16="http://schemas.microsoft.com/office/drawing/2014/main" id="{C51FF3E8-CD95-427A-BC4D-9822F88C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09 / 12</a:t>
            </a:r>
          </a:p>
        </p:txBody>
      </p:sp>
    </p:spTree>
    <p:extLst>
      <p:ext uri="{BB962C8B-B14F-4D97-AF65-F5344CB8AC3E}">
        <p14:creationId xmlns:p14="http://schemas.microsoft.com/office/powerpoint/2010/main" val="10160214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AF1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ot.roadmap.brand">
            <a:extLst xmlns:a="http://schemas.openxmlformats.org/drawingml/2006/main">
              <a:ext uri="{FF2B5EF4-FFF2-40B4-BE49-F238E27FC236}">
                <a16:creationId xmlns:a16="http://schemas.microsoft.com/office/drawing/2014/main" id="{43B9806F-4CA1-42FB-93C1-3C7F12AF6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roadmap.edition">
            <a:extLst xmlns:a="http://schemas.openxmlformats.org/drawingml/2006/main">
              <a:ext uri="{FF2B5EF4-FFF2-40B4-BE49-F238E27FC236}">
                <a16:creationId xmlns:a16="http://schemas.microsoft.com/office/drawing/2014/main" id="{BAA4B5CB-8782-4591-AF4C-63BB5BCC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3" name="slot.roadmap.title">
            <a:extLst xmlns:a="http://schemas.openxmlformats.org/drawingml/2006/main">
              <a:ext uri="{FF2B5EF4-FFF2-40B4-BE49-F238E27FC236}">
                <a16:creationId xmlns:a16="http://schemas.microsoft.com/office/drawing/2014/main" id="{DA83F30E-5CB7-462F-8A2A-B073673A7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285875"/>
            <a:ext cx="1104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70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7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457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先做好一次交接</a:t>
            </a:r>
          </a:p>
        </p:txBody>
      </p:sp>
      <p:sp>
        <p:nvSpPr>
          <p:cNvPr id="4" name="box.roadmap.row0">
            <a:extLst xmlns:a="http://schemas.openxmlformats.org/drawingml/2006/main">
              <a:ext uri="{FF2B5EF4-FFF2-40B4-BE49-F238E27FC236}">
                <a16:creationId xmlns:a16="http://schemas.microsoft.com/office/drawing/2014/main" id="{E9BE5297-18A0-462E-8BE2-780F9FDC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1096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5" name="slot.roadmap.heading0">
            <a:extLst xmlns:a="http://schemas.openxmlformats.org/drawingml/2006/main">
              <a:ext uri="{FF2B5EF4-FFF2-40B4-BE49-F238E27FC236}">
                <a16:creationId xmlns:a16="http://schemas.microsoft.com/office/drawing/2014/main" id="{2F864931-AF4B-4CE9-B5FF-F9FDDD04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86100"/>
            <a:ext cx="5286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44BFF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244BFF"/>
                </a:solidFill>
                <a:latin typeface="Noto Sans SC"/>
                <a:ea typeface="Noto Sans SC"/>
                <a:cs typeface="Noto Sans SC"/>
              </a:rPr>
              <a:t xml:space="preserve">理解 / 第1–2周</a:t>
            </a:r>
          </a:p>
        </p:txBody>
      </p:sp>
      <p:sp>
        <p:nvSpPr>
          <p:cNvPr id="6" name="slot.roadmap.body0">
            <a:extLst xmlns:a="http://schemas.openxmlformats.org/drawingml/2006/main">
              <a:ext uri="{FF2B5EF4-FFF2-40B4-BE49-F238E27FC236}">
                <a16:creationId xmlns:a16="http://schemas.microsoft.com/office/drawing/2014/main" id="{A950C4E8-E4E8-4DBF-9B54-CCD8F5BC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095625"/>
            <a:ext cx="4857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访谈潜在团队，了解现在如何交接。</a:t>
            </a:r>
          </a:p>
        </p:txBody>
      </p:sp>
      <p:sp>
        <p:nvSpPr>
          <p:cNvPr id="7" name="box.roadmap.row1">
            <a:extLst xmlns:a="http://schemas.openxmlformats.org/drawingml/2006/main">
              <a:ext uri="{FF2B5EF4-FFF2-40B4-BE49-F238E27FC236}">
                <a16:creationId xmlns:a16="http://schemas.microsoft.com/office/drawing/2014/main" id="{79C47C83-6FC5-40E4-84D2-01F462795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914775"/>
            <a:ext cx="11096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8" name="slot.roadmap.heading1">
            <a:extLst xmlns:a="http://schemas.openxmlformats.org/drawingml/2006/main">
              <a:ext uri="{FF2B5EF4-FFF2-40B4-BE49-F238E27FC236}">
                <a16:creationId xmlns:a16="http://schemas.microsoft.com/office/drawing/2014/main" id="{86E57270-1CA6-4E9F-8753-D90E4EA8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143375"/>
            <a:ext cx="5286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44BFF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244BFF"/>
                </a:solidFill>
                <a:latin typeface="Noto Sans SC"/>
                <a:ea typeface="Noto Sans SC"/>
                <a:cs typeface="Noto Sans SC"/>
              </a:rPr>
              <a:t xml:space="preserve">试用 / 第3–6周</a:t>
            </a:r>
          </a:p>
        </p:txBody>
      </p:sp>
      <p:sp>
        <p:nvSpPr>
          <p:cNvPr id="9" name="slot.roadmap.body1">
            <a:extLst xmlns:a="http://schemas.openxmlformats.org/drawingml/2006/main">
              <a:ext uri="{FF2B5EF4-FFF2-40B4-BE49-F238E27FC236}">
                <a16:creationId xmlns:a16="http://schemas.microsoft.com/office/drawing/2014/main" id="{F9FC90B8-4798-4B43-A88E-8C5094F9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152900"/>
            <a:ext cx="4857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测试有人协助的摘要和任务分配流程。</a:t>
            </a:r>
          </a:p>
        </p:txBody>
      </p:sp>
      <p:sp>
        <p:nvSpPr>
          <p:cNvPr id="10" name="box.roadmap.row2">
            <a:extLst xmlns:a="http://schemas.openxmlformats.org/drawingml/2006/main">
              <a:ext uri="{FF2B5EF4-FFF2-40B4-BE49-F238E27FC236}">
                <a16:creationId xmlns:a16="http://schemas.microsoft.com/office/drawing/2014/main" id="{2F644D57-E183-4F88-8E98-E4430D78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972050"/>
            <a:ext cx="11096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1" name="slot.roadmap.heading2">
            <a:extLst xmlns:a="http://schemas.openxmlformats.org/drawingml/2006/main">
              <a:ext uri="{FF2B5EF4-FFF2-40B4-BE49-F238E27FC236}">
                <a16:creationId xmlns:a16="http://schemas.microsoft.com/office/drawing/2014/main" id="{788454A0-8676-4287-9EC5-F93BBFBA7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00650"/>
            <a:ext cx="5286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244BFF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244BFF"/>
                </a:solidFill>
                <a:latin typeface="Noto Sans SC"/>
                <a:ea typeface="Noto Sans SC"/>
                <a:cs typeface="Noto Sans SC"/>
              </a:rPr>
              <a:t xml:space="preserve">决定 / 第7–8周</a:t>
            </a:r>
          </a:p>
        </p:txBody>
      </p:sp>
      <p:sp>
        <p:nvSpPr>
          <p:cNvPr id="12" name="slot.roadmap.body2">
            <a:extLst xmlns:a="http://schemas.openxmlformats.org/drawingml/2006/main">
              <a:ext uri="{FF2B5EF4-FFF2-40B4-BE49-F238E27FC236}">
                <a16:creationId xmlns:a16="http://schemas.microsoft.com/office/drawing/2014/main" id="{3C59B483-A941-4AE3-983F-321CE129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5210175"/>
            <a:ext cx="4857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先回看哪些有帮助，再决定是否扩展。</a:t>
            </a:r>
          </a:p>
        </p:txBody>
      </p:sp>
      <p:sp>
        <p:nvSpPr>
          <p:cNvPr id="13" name="slot.roadmap.caption">
            <a:extLst xmlns:a="http://schemas.openxmlformats.org/drawingml/2006/main">
              <a:ext uri="{FF2B5EF4-FFF2-40B4-BE49-F238E27FC236}">
                <a16:creationId xmlns:a16="http://schemas.microsoft.com/office/drawing/2014/main" id="{A1F52A49-C5E3-4467-91B4-2669E598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43625"/>
            <a:ext cx="1104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示例顺序；实际时间取决于约定范围和团队安排。</a:t>
            </a:r>
          </a:p>
        </p:txBody>
      </p:sp>
      <p:sp>
        <p:nvSpPr>
          <p:cNvPr id="14" name="slot.roadmap.note">
            <a:extLst xmlns:a="http://schemas.openxmlformats.org/drawingml/2006/main">
              <a:ext uri="{FF2B5EF4-FFF2-40B4-BE49-F238E27FC236}">
                <a16:creationId xmlns:a16="http://schemas.microsoft.com/office/drawing/2014/main" id="{732C88FB-81DE-4914-BAB5-7C5E2088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15" name="slot.roadmap.number">
            <a:extLst xmlns:a="http://schemas.openxmlformats.org/drawingml/2006/main">
              <a:ext uri="{FF2B5EF4-FFF2-40B4-BE49-F238E27FC236}">
                <a16:creationId xmlns:a16="http://schemas.microsoft.com/office/drawing/2014/main" id="{86F38A11-0E5D-4DCB-9AA8-965752D4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10 / 12</a:t>
            </a:r>
          </a:p>
        </p:txBody>
      </p:sp>
    </p:spTree>
    <p:extLst>
      <p:ext uri="{BB962C8B-B14F-4D97-AF65-F5344CB8AC3E}">
        <p14:creationId xmlns:p14="http://schemas.microsoft.com/office/powerpoint/2010/main" val="11016977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9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ot.team.brand">
            <a:extLst xmlns:a="http://schemas.openxmlformats.org/drawingml/2006/main">
              <a:ext uri="{FF2B5EF4-FFF2-40B4-BE49-F238E27FC236}">
                <a16:creationId xmlns:a16="http://schemas.microsoft.com/office/drawing/2014/main" id="{E3DC0846-18A2-43C6-9238-AC7A01C0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2" name="slot.team.edition">
            <a:extLst xmlns:a="http://schemas.openxmlformats.org/drawingml/2006/main">
              <a:ext uri="{FF2B5EF4-FFF2-40B4-BE49-F238E27FC236}">
                <a16:creationId xmlns:a16="http://schemas.microsoft.com/office/drawing/2014/main" id="{B8B575BC-389C-4A1A-B975-51475CEE3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3" name="slot.team.title">
            <a:extLst xmlns:a="http://schemas.openxmlformats.org/drawingml/2006/main">
              <a:ext uri="{FF2B5EF4-FFF2-40B4-BE49-F238E27FC236}">
                <a16:creationId xmlns:a16="http://schemas.microsoft.com/office/drawing/2014/main" id="{F85D7409-EAD7-432B-A304-BD6420F0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90625"/>
            <a:ext cx="110490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58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一次有用的试点，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58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需要哪些角色</a:t>
            </a:r>
          </a:p>
        </p:txBody>
      </p:sp>
      <p:sp>
        <p:nvSpPr>
          <p:cNvPr id="4" name="box.team.rule0">
            <a:extLst xmlns:a="http://schemas.openxmlformats.org/drawingml/2006/main">
              <a:ext uri="{FF2B5EF4-FFF2-40B4-BE49-F238E27FC236}">
                <a16:creationId xmlns:a16="http://schemas.microsoft.com/office/drawing/2014/main" id="{06FE11B7-44C0-484A-B85B-1E5EAC92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5" name="slot.team.n0">
            <a:extLst xmlns:a="http://schemas.openxmlformats.org/drawingml/2006/main">
              <a:ext uri="{FF2B5EF4-FFF2-40B4-BE49-F238E27FC236}">
                <a16:creationId xmlns:a16="http://schemas.microsoft.com/office/drawing/2014/main" id="{2613D952-5862-43B9-AF88-6C6D3A23A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01</a:t>
            </a:r>
          </a:p>
        </p:txBody>
      </p:sp>
      <p:sp>
        <p:nvSpPr>
          <p:cNvPr id="6" name="slot.team.heading0">
            <a:extLst xmlns:a="http://schemas.openxmlformats.org/drawingml/2006/main">
              <a:ext uri="{FF2B5EF4-FFF2-40B4-BE49-F238E27FC236}">
                <a16:creationId xmlns:a16="http://schemas.microsoft.com/office/drawing/2014/main" id="{67AA5192-5D66-4AB8-BD90-4F69DCE9B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产品与设计</a:t>
            </a:r>
          </a:p>
        </p:txBody>
      </p:sp>
      <p:sp>
        <p:nvSpPr>
          <p:cNvPr id="7" name="slot.team.body0">
            <a:extLst xmlns:a="http://schemas.openxmlformats.org/drawingml/2006/main">
              <a:ext uri="{FF2B5EF4-FFF2-40B4-BE49-F238E27FC236}">
                <a16:creationId xmlns:a16="http://schemas.microsoft.com/office/drawing/2014/main" id="{F92085AB-4DF0-4A27-94FD-A51D3F54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负责工作流程，以及和用户的持续沟通。</a:t>
            </a:r>
          </a:p>
        </p:txBody>
      </p:sp>
      <p:sp>
        <p:nvSpPr>
          <p:cNvPr id="8" name="box.team.rule1">
            <a:extLst xmlns:a="http://schemas.openxmlformats.org/drawingml/2006/main">
              <a:ext uri="{FF2B5EF4-FFF2-40B4-BE49-F238E27FC236}">
                <a16:creationId xmlns:a16="http://schemas.microsoft.com/office/drawing/2014/main" id="{4DAE89AB-3E8D-49FA-85CB-6AD7154A1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9" name="slot.team.n1">
            <a:extLst xmlns:a="http://schemas.openxmlformats.org/drawingml/2006/main">
              <a:ext uri="{FF2B5EF4-FFF2-40B4-BE49-F238E27FC236}">
                <a16:creationId xmlns:a16="http://schemas.microsoft.com/office/drawing/2014/main" id="{B5F4AE1B-E6FA-46B1-85C6-75DD6EE5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02</a:t>
            </a:r>
          </a:p>
        </p:txBody>
      </p:sp>
      <p:sp>
        <p:nvSpPr>
          <p:cNvPr id="10" name="slot.team.heading1">
            <a:extLst xmlns:a="http://schemas.openxmlformats.org/drawingml/2006/main">
              <a:ext uri="{FF2B5EF4-FFF2-40B4-BE49-F238E27FC236}">
                <a16:creationId xmlns:a16="http://schemas.microsoft.com/office/drawing/2014/main" id="{C45E6CE6-A38D-4976-8B2A-5CCA4178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工程</a:t>
            </a:r>
          </a:p>
        </p:txBody>
      </p:sp>
      <p:sp>
        <p:nvSpPr>
          <p:cNvPr id="11" name="slot.team.body1">
            <a:extLst xmlns:a="http://schemas.openxmlformats.org/drawingml/2006/main">
              <a:ext uri="{FF2B5EF4-FFF2-40B4-BE49-F238E27FC236}">
                <a16:creationId xmlns:a16="http://schemas.microsoft.com/office/drawing/2014/main" id="{9A3D9E09-DDC2-4E83-8DEC-032B1C75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做好摘要、权限与任务交接。</a:t>
            </a:r>
          </a:p>
        </p:txBody>
      </p:sp>
      <p:sp>
        <p:nvSpPr>
          <p:cNvPr id="12" name="box.team.rule2">
            <a:extLst xmlns:a="http://schemas.openxmlformats.org/drawingml/2006/main">
              <a:ext uri="{FF2B5EF4-FFF2-40B4-BE49-F238E27FC236}">
                <a16:creationId xmlns:a16="http://schemas.microsoft.com/office/drawing/2014/main" id="{839EC994-E10E-475F-8C15-925D85BF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314700"/>
            <a:ext cx="338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1ED"/>
          </a:solidFill>
          <a:ln xmlns:a="http://schemas.openxmlformats.org/drawingml/2006/main" w="0">
            <a:noFill/>
          </a:ln>
        </p:spPr>
      </p:sp>
      <p:sp>
        <p:nvSpPr>
          <p:cNvPr id="13" name="slot.team.n2">
            <a:extLst xmlns:a="http://schemas.openxmlformats.org/drawingml/2006/main">
              <a:ext uri="{FF2B5EF4-FFF2-40B4-BE49-F238E27FC236}">
                <a16:creationId xmlns:a16="http://schemas.microsoft.com/office/drawing/2014/main" id="{F20A1DCB-DE95-4DD7-8E7E-92FF1E8CD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552825"/>
            <a:ext cx="104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0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4BFF"/>
                </a:solidFill>
                <a:latin typeface="Inter"/>
                <a:ea typeface="Inter"/>
                <a:cs typeface="Inter"/>
              </a:rPr>
              <a:t xml:space="preserve">03</a:t>
            </a:r>
          </a:p>
        </p:txBody>
      </p:sp>
      <p:sp>
        <p:nvSpPr>
          <p:cNvPr id="14" name="slot.team.heading2">
            <a:extLst xmlns:a="http://schemas.openxmlformats.org/drawingml/2006/main">
              <a:ext uri="{FF2B5EF4-FFF2-40B4-BE49-F238E27FC236}">
                <a16:creationId xmlns:a16="http://schemas.microsoft.com/office/drawing/2014/main" id="{12BA37F3-80AC-4D72-B9B5-36F3E7E10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343400"/>
            <a:ext cx="3381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试点伙伴</a:t>
            </a:r>
          </a:p>
        </p:txBody>
      </p:sp>
      <p:sp>
        <p:nvSpPr>
          <p:cNvPr id="15" name="slot.team.body2">
            <a:extLst xmlns:a="http://schemas.openxmlformats.org/drawingml/2006/main">
              <a:ext uri="{FF2B5EF4-FFF2-40B4-BE49-F238E27FC236}">
                <a16:creationId xmlns:a16="http://schemas.microsoft.com/office/drawing/2014/main" id="{F60009C0-0346-45F6-A464-663AB8A72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520065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带来真实的会议习惯与坦诚反馈。</a:t>
            </a:r>
          </a:p>
        </p:txBody>
      </p:sp>
      <p:sp>
        <p:nvSpPr>
          <p:cNvPr id="16" name="slot.team.caption">
            <a:extLst xmlns:a="http://schemas.openxmlformats.org/drawingml/2006/main">
              <a:ext uri="{FF2B5EF4-FFF2-40B4-BE49-F238E27FC236}">
                <a16:creationId xmlns:a16="http://schemas.microsoft.com/office/drawing/2014/main" id="{158ECE9A-8966-4E59-BF9D-4DE8D956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531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105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概念所需的角色，不代表已有具名团队或相关资历。</a:t>
            </a:r>
          </a:p>
        </p:txBody>
      </p:sp>
      <p:sp>
        <p:nvSpPr>
          <p:cNvPr id="17" name="slot.team.note">
            <a:extLst xmlns:a="http://schemas.openxmlformats.org/drawingml/2006/main">
              <a:ext uri="{FF2B5EF4-FFF2-40B4-BE49-F238E27FC236}">
                <a16:creationId xmlns:a16="http://schemas.microsoft.com/office/drawing/2014/main" id="{F046C052-FD35-4CA2-97F3-C497AE26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18" name="slot.team.number">
            <a:extLst xmlns:a="http://schemas.openxmlformats.org/drawingml/2006/main">
              <a:ext uri="{FF2B5EF4-FFF2-40B4-BE49-F238E27FC236}">
                <a16:creationId xmlns:a16="http://schemas.microsoft.com/office/drawing/2014/main" id="{CD4A918C-3A56-44BF-BD9B-81512C15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11 / 12</a:t>
            </a:r>
          </a:p>
        </p:txBody>
      </p:sp>
    </p:spTree>
    <p:extLst>
      <p:ext uri="{BB962C8B-B14F-4D97-AF65-F5344CB8AC3E}">
        <p14:creationId xmlns:p14="http://schemas.microsoft.com/office/powerpoint/2010/main" val="138538070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AF1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 descr="原创钴蓝玻璃环概念图">
            <a:extLst xmlns:a="http://schemas.openxmlformats.org/drawingml/2006/main">
              <a:ext uri="{FF2B5EF4-FFF2-40B4-BE49-F238E27FC236}">
                <a16:creationId xmlns:a16="http://schemas.microsoft.com/office/drawing/2014/main" id="{2C2D13F6-8F7B-40ED-A8DD-CEBBDCCA12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2db8cec2ed42d3"/>
          <a:srcRect xmlns:a="http://schemas.openxmlformats.org/drawingml/2006/main" l="0" r="0" t="27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ot.next.brand">
            <a:extLst xmlns:a="http://schemas.openxmlformats.org/drawingml/2006/main">
              <a:ext uri="{FF2B5EF4-FFF2-40B4-BE49-F238E27FC236}">
                <a16:creationId xmlns:a16="http://schemas.microsoft.com/office/drawing/2014/main" id="{B7518DEB-841F-4901-91A7-CFECFA0D0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1650" b="1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Relaynote</a:t>
            </a:r>
          </a:p>
        </p:txBody>
      </p:sp>
      <p:sp>
        <p:nvSpPr>
          <p:cNvPr id="3" name="slot.next.edition">
            <a:extLst xmlns:a="http://schemas.openxmlformats.org/drawingml/2006/main">
              <a:ext uri="{FF2B5EF4-FFF2-40B4-BE49-F238E27FC236}">
                <a16:creationId xmlns:a16="http://schemas.microsoft.com/office/drawing/2014/main" id="{861D16C2-87CA-4E63-9FFA-2D9B1CFBB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24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产品路演 / 试点概念</a:t>
            </a:r>
          </a:p>
        </p:txBody>
      </p:sp>
      <p:sp>
        <p:nvSpPr>
          <p:cNvPr id="4" name="slot.next.title">
            <a:extLst xmlns:a="http://schemas.openxmlformats.org/drawingml/2006/main">
              <a:ext uri="{FF2B5EF4-FFF2-40B4-BE49-F238E27FC236}">
                <a16:creationId xmlns:a16="http://schemas.microsoft.com/office/drawing/2014/main" id="{BDF56B7E-6400-4BC1-A586-692ADBFE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552575"/>
            <a:ext cx="6762750" cy="2419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6825" b="1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68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547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一起打磨，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682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5475" b="1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第一轮试点。</a:t>
            </a:r>
          </a:p>
        </p:txBody>
      </p:sp>
      <p:sp>
        <p:nvSpPr>
          <p:cNvPr id="5" name="slot.next.body">
            <a:extLst xmlns:a="http://schemas.openxmlformats.org/drawingml/2006/main">
              <a:ext uri="{FF2B5EF4-FFF2-40B4-BE49-F238E27FC236}">
                <a16:creationId xmlns:a16="http://schemas.microsoft.com/office/drawing/2014/main" id="{4EB8618E-8437-45C4-A20C-D9FFF585B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14825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21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寻找三个小型团队，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10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一起测试更清楚的会议交接。</a:t>
            </a:r>
          </a:p>
        </p:txBody>
      </p:sp>
      <p:sp>
        <p:nvSpPr>
          <p:cNvPr id="6" name="slot.next.action">
            <a:extLst xmlns:a="http://schemas.openxmlformats.org/drawingml/2006/main">
              <a:ext uri="{FF2B5EF4-FFF2-40B4-BE49-F238E27FC236}">
                <a16:creationId xmlns:a16="http://schemas.microsoft.com/office/drawing/2014/main" id="{C160F9C6-3011-4455-8B1F-F1AE67C13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57850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defPPr>
            <a:lvl1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1pPr>
            <a:lvl2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2pPr>
            <a:lvl3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3pPr>
            <a:lvl4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4pPr>
            <a:lvl5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5pPr>
            <a:lvl6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6pPr>
            <a:lvl7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7pPr>
            <a:lvl8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8pPr>
            <a:lvl9pPr algn="l">
              <a:defRPr sz="1350" b="0">
                <a:solidFill>
                  <a:srgbClr val="244B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244BFF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244BFF"/>
                </a:solidFill>
                <a:latin typeface="Noto Sans SC"/>
                <a:ea typeface="Noto Sans SC"/>
                <a:cs typeface="Noto Sans SC"/>
              </a:rPr>
              <a:t xml:space="preserve">先确认工作流程、数据边界和下一步。</a:t>
            </a:r>
          </a:p>
        </p:txBody>
      </p:sp>
      <p:sp>
        <p:nvSpPr>
          <p:cNvPr id="7" name="slot.next.caption">
            <a:extLst xmlns:a="http://schemas.openxmlformats.org/drawingml/2006/main">
              <a:ext uri="{FF2B5EF4-FFF2-40B4-BE49-F238E27FC236}">
                <a16:creationId xmlns:a16="http://schemas.microsoft.com/office/drawing/2014/main" id="{6F1FECC5-4C94-4288-BB74-10308698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00775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defPPr>
            <a:lvl1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1pPr>
            <a:lvl2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2pPr>
            <a:lvl3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3pPr>
            <a:lvl4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4pPr>
            <a:lvl5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5pPr>
            <a:lvl6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6pPr>
            <a:lvl7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7pPr>
            <a:lvl8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8pPr>
            <a:lvl9pPr algn="l">
              <a:defRPr sz="900" b="0">
                <a:solidFill>
                  <a:srgbClr val="65718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57188"/>
                </a:solidFill>
                <a:latin typeface="Noto Sans SC"/>
                <a:ea typeface="Noto Sans SC"/>
                <a:cs typeface="Noto Sans SC"/>
              </a:defRPr>
            </a:pPr>
            <a:r>
              <a:rPr sz="825" b="0">
                <a:solidFill>
                  <a:srgbClr val="657188"/>
                </a:solidFill>
                <a:latin typeface="Noto Sans SC"/>
                <a:ea typeface="Noto Sans SC"/>
                <a:cs typeface="Noto Sans SC"/>
              </a:rPr>
              <a:t xml:space="preserve">示例试点邀请；请替换为你的真实诉求和联系方式。</a:t>
            </a:r>
          </a:p>
        </p:txBody>
      </p:sp>
      <p:sp>
        <p:nvSpPr>
          <p:cNvPr id="8" name="slot.next.note">
            <a:extLst xmlns:a="http://schemas.openxmlformats.org/drawingml/2006/main">
              <a:ext uri="{FF2B5EF4-FFF2-40B4-BE49-F238E27FC236}">
                <a16:creationId xmlns:a16="http://schemas.microsoft.com/office/drawing/2014/main" id="{82CAEE0A-50DA-4ECD-8D13-384F07AD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l">
              <a:defRPr sz="825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111B2B"/>
                </a:solidFill>
                <a:latin typeface="Noto Sans SC"/>
                <a:ea typeface="Noto Sans SC"/>
                <a:cs typeface="Noto Sans SC"/>
              </a:defRPr>
            </a:pPr>
            <a:r>
              <a:rPr sz="750" b="0">
                <a:solidFill>
                  <a:srgbClr val="111B2B"/>
                </a:solidFill>
                <a:latin typeface="Noto Sans SC"/>
                <a:ea typeface="Noto Sans SC"/>
                <a:cs typeface="Noto Sans SC"/>
              </a:rPr>
              <a:t xml:space="preserve">虚构产品；计划、价格与推演数据均为示例。</a:t>
            </a:r>
          </a:p>
        </p:txBody>
      </p:sp>
      <p:sp>
        <p:nvSpPr>
          <p:cNvPr id="9" name="slot.next.number">
            <a:extLst xmlns:a="http://schemas.openxmlformats.org/drawingml/2006/main">
              <a:ext uri="{FF2B5EF4-FFF2-40B4-BE49-F238E27FC236}">
                <a16:creationId xmlns:a16="http://schemas.microsoft.com/office/drawing/2014/main" id="{1A99AC86-8674-49FA-8C71-7E8E6281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714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defPPr>
            <a:lvl1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1pPr>
            <a:lvl2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2pPr>
            <a:lvl3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3pPr>
            <a:lvl4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4pPr>
            <a:lvl5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5pPr>
            <a:lvl6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6pPr>
            <a:lvl7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7pPr>
            <a:lvl8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8pPr>
            <a:lvl9pPr algn="r"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0">
                <a:solidFill>
                  <a:srgbClr val="111B2B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111B2B"/>
                </a:solidFill>
                <a:latin typeface="Inter"/>
                <a:ea typeface="Inter"/>
                <a:cs typeface="Inter"/>
              </a:rPr>
              <a:t xml:space="preserve">12 / 12</a:t>
            </a:r>
          </a:p>
        </p:txBody>
      </p:sp>
    </p:spTree>
    <p:extLst>
      <p:ext uri="{BB962C8B-B14F-4D97-AF65-F5344CB8AC3E}">
        <p14:creationId xmlns:p14="http://schemas.microsoft.com/office/powerpoint/2010/main" val="3790034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Relaynote — 产品路演 / 试点概念</dc:title>
  <dcterms:created xsi:type="dcterms:W3CDTF">2026-10-22T10:19:02.8650000Z</dcterms:created>
  <dcterms:modified xsi:type="dcterms:W3CDTF">2026-10-22T10:19:02.8650000Z</dcterms:modified>
</coreProperties>
</file>